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77"/>
  </p:notesMasterIdLst>
  <p:handoutMasterIdLst>
    <p:handoutMasterId r:id="rId78"/>
  </p:handoutMasterIdLst>
  <p:sldIdLst>
    <p:sldId id="323" r:id="rId2"/>
    <p:sldId id="442" r:id="rId3"/>
    <p:sldId id="443" r:id="rId4"/>
    <p:sldId id="444" r:id="rId5"/>
    <p:sldId id="256" r:id="rId6"/>
    <p:sldId id="322" r:id="rId7"/>
    <p:sldId id="257" r:id="rId8"/>
    <p:sldId id="258" r:id="rId9"/>
    <p:sldId id="259" r:id="rId10"/>
    <p:sldId id="338" r:id="rId11"/>
    <p:sldId id="340" r:id="rId12"/>
    <p:sldId id="333" r:id="rId13"/>
    <p:sldId id="266" r:id="rId14"/>
    <p:sldId id="325" r:id="rId15"/>
    <p:sldId id="341" r:id="rId16"/>
    <p:sldId id="330" r:id="rId17"/>
    <p:sldId id="329" r:id="rId18"/>
    <p:sldId id="332" r:id="rId19"/>
    <p:sldId id="331" r:id="rId20"/>
    <p:sldId id="269" r:id="rId21"/>
    <p:sldId id="339" r:id="rId22"/>
    <p:sldId id="334" r:id="rId23"/>
    <p:sldId id="261" r:id="rId24"/>
    <p:sldId id="265" r:id="rId25"/>
    <p:sldId id="263" r:id="rId26"/>
    <p:sldId id="271" r:id="rId27"/>
    <p:sldId id="268" r:id="rId28"/>
    <p:sldId id="267" r:id="rId29"/>
    <p:sldId id="342" r:id="rId30"/>
    <p:sldId id="393" r:id="rId31"/>
    <p:sldId id="394" r:id="rId32"/>
    <p:sldId id="395" r:id="rId33"/>
    <p:sldId id="396" r:id="rId34"/>
    <p:sldId id="397" r:id="rId35"/>
    <p:sldId id="398" r:id="rId36"/>
    <p:sldId id="399" r:id="rId37"/>
    <p:sldId id="400" r:id="rId38"/>
    <p:sldId id="401" r:id="rId39"/>
    <p:sldId id="404" r:id="rId40"/>
    <p:sldId id="405" r:id="rId41"/>
    <p:sldId id="406" r:id="rId42"/>
    <p:sldId id="407" r:id="rId43"/>
    <p:sldId id="408" r:id="rId44"/>
    <p:sldId id="409" r:id="rId45"/>
    <p:sldId id="410" r:id="rId46"/>
    <p:sldId id="411" r:id="rId47"/>
    <p:sldId id="412" r:id="rId48"/>
    <p:sldId id="413" r:id="rId49"/>
    <p:sldId id="414" r:id="rId50"/>
    <p:sldId id="416" r:id="rId51"/>
    <p:sldId id="417" r:id="rId52"/>
    <p:sldId id="418" r:id="rId53"/>
    <p:sldId id="419" r:id="rId54"/>
    <p:sldId id="420" r:id="rId55"/>
    <p:sldId id="421" r:id="rId56"/>
    <p:sldId id="422" r:id="rId57"/>
    <p:sldId id="423" r:id="rId58"/>
    <p:sldId id="424" r:id="rId59"/>
    <p:sldId id="425" r:id="rId60"/>
    <p:sldId id="426" r:id="rId61"/>
    <p:sldId id="427" r:id="rId62"/>
    <p:sldId id="428" r:id="rId63"/>
    <p:sldId id="429" r:id="rId64"/>
    <p:sldId id="430" r:id="rId65"/>
    <p:sldId id="431" r:id="rId66"/>
    <p:sldId id="432" r:id="rId67"/>
    <p:sldId id="433" r:id="rId68"/>
    <p:sldId id="434" r:id="rId69"/>
    <p:sldId id="435" r:id="rId70"/>
    <p:sldId id="436" r:id="rId71"/>
    <p:sldId id="445" r:id="rId72"/>
    <p:sldId id="437" r:id="rId73"/>
    <p:sldId id="438" r:id="rId74"/>
    <p:sldId id="440" r:id="rId75"/>
    <p:sldId id="441" r:id="rId7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307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5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handoutMaster" Target="handoutMasters/handoutMaster1.xml"/><Relationship Id="rId8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D4F8026-150B-4056-ADC7-853F6A878454}" type="datetimeFigureOut">
              <a:rPr lang="en-US" smtClean="0"/>
              <a:pPr/>
              <a:t>1/9/2012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D385B1A-69F2-42C9-8920-6075C146B9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6068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D1E2ED-8B4D-422E-B341-16513D0963CD}" type="datetimeFigureOut">
              <a:rPr lang="en-US" smtClean="0"/>
              <a:t>1/9/2012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92DB4C-6000-4627-BDE9-C668F96BF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242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D5948D-4AD2-4A92-97B1-11DDEAF11167}" type="slidenum">
              <a:rPr lang="en-US"/>
              <a:pPr/>
              <a:t>2</a:t>
            </a:fld>
            <a:endParaRPr lang="en-US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74BD156-F408-40B7-BF65-24902AFE27A4}" type="slidenum">
              <a:rPr lang="en-US"/>
              <a:pPr/>
              <a:t>4</a:t>
            </a:fld>
            <a:endParaRPr lang="en-US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C1C76C-05F6-4C38-9A99-4AA229C1E7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5A9F92-BCE4-430D-B566-EC1EF36708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Isosceles Triangle 4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77BCC4-11BF-4952-8E0B-5AEA346CC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78563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785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78563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5137BF-C74C-4CA0-9E45-AEDB4AA0EE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01484E-39FA-411A-B28E-09D3C95F90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134CB5-8646-4E26-9344-A3DE5C19E9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2679AA-2A33-4DF5-A4D1-EB5367ECAD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B0DF38-723F-48B4-A82A-AD03F88225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73CFE1-2E74-46C4-B5E1-8F0B9F31DC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Isosceles Triangle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010EB-10EC-418C-8E65-1760B8E65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Isosceles Triangle 6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BCB726-AABE-4DFA-BC18-FF5914C106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3CF3E-371C-4408-B69E-B308E4516C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FA432A9-3F84-453D-960D-49889D9A32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3" r:id="rId2"/>
    <p:sldLayoutId id="2147483768" r:id="rId3"/>
    <p:sldLayoutId id="2147483764" r:id="rId4"/>
    <p:sldLayoutId id="2147483765" r:id="rId5"/>
    <p:sldLayoutId id="2147483769" r:id="rId6"/>
    <p:sldLayoutId id="2147483770" r:id="rId7"/>
    <p:sldLayoutId id="2147483771" r:id="rId8"/>
    <p:sldLayoutId id="2147483772" r:id="rId9"/>
    <p:sldLayoutId id="2147483766" r:id="rId10"/>
    <p:sldLayoutId id="2147483773" r:id="rId11"/>
    <p:sldLayoutId id="2147483774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219200" y="3657600"/>
            <a:ext cx="6858000" cy="1219200"/>
          </a:xfrm>
        </p:spPr>
        <p:txBody>
          <a:bodyPr/>
          <a:lstStyle/>
          <a:p>
            <a:pPr eaLnBrk="1" hangingPunct="1"/>
            <a:r>
              <a:rPr lang="en-US" sz="4000" smtClean="0"/>
              <a:t>Modeling &amp; Simulating</a:t>
            </a:r>
            <a:br>
              <a:rPr lang="en-US" sz="4000" smtClean="0"/>
            </a:br>
            <a:r>
              <a:rPr lang="en-US" sz="4000" smtClean="0"/>
              <a:t>ASIC Designs with VHDL</a:t>
            </a:r>
          </a:p>
        </p:txBody>
      </p:sp>
      <p:sp>
        <p:nvSpPr>
          <p:cNvPr id="7170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dirty="0" smtClean="0"/>
              <a:t>Reference: Smith text: Chapters 10 &amp; 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Port Format:   </a:t>
            </a:r>
            <a:r>
              <a:rPr lang="en-US" sz="2800" dirty="0" smtClean="0">
                <a:solidFill>
                  <a:srgbClr val="00B0F0"/>
                </a:solidFill>
              </a:rPr>
              <a:t>name:  direction </a:t>
            </a:r>
            <a:r>
              <a:rPr lang="en-US" sz="2800" dirty="0" err="1" smtClean="0">
                <a:solidFill>
                  <a:srgbClr val="00B0F0"/>
                </a:solidFill>
              </a:rPr>
              <a:t>data_type</a:t>
            </a:r>
            <a:r>
              <a:rPr lang="en-US" sz="2800" dirty="0" smtClean="0">
                <a:solidFill>
                  <a:srgbClr val="00B0F0"/>
                </a:solidFill>
              </a:rPr>
              <a:t>;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>
                <a:solidFill>
                  <a:schemeClr val="tx1"/>
                </a:solidFill>
              </a:rPr>
              <a:t>Direction</a:t>
            </a:r>
          </a:p>
          <a:p>
            <a:pPr lvl="1" eaLnBrk="1" hangingPunct="1"/>
            <a:r>
              <a:rPr lang="en-US" sz="2700" dirty="0" smtClean="0">
                <a:solidFill>
                  <a:srgbClr val="00B0F0"/>
                </a:solidFill>
              </a:rPr>
              <a:t>in</a:t>
            </a:r>
            <a:r>
              <a:rPr lang="en-US" sz="2700" dirty="0" smtClean="0"/>
              <a:t> - driven into the entity from an external source (can read, but not update within architecture)</a:t>
            </a:r>
          </a:p>
          <a:p>
            <a:pPr lvl="1" eaLnBrk="1" hangingPunct="1"/>
            <a:r>
              <a:rPr lang="en-US" sz="2700" dirty="0" smtClean="0">
                <a:solidFill>
                  <a:srgbClr val="00B0F0"/>
                </a:solidFill>
              </a:rPr>
              <a:t>out</a:t>
            </a:r>
            <a:r>
              <a:rPr lang="en-US" sz="2700" dirty="0" smtClean="0"/>
              <a:t> - driven from within the entity </a:t>
            </a:r>
          </a:p>
          <a:p>
            <a:pPr lvl="1" eaLnBrk="1" hangingPunct="1">
              <a:buNone/>
            </a:pPr>
            <a:r>
              <a:rPr lang="en-US" sz="2700" dirty="0" smtClean="0"/>
              <a:t>   (can drive but not read within architecture)</a:t>
            </a:r>
          </a:p>
          <a:p>
            <a:pPr lvl="1" eaLnBrk="1" hangingPunct="1"/>
            <a:r>
              <a:rPr lang="en-US" sz="2700" dirty="0" err="1" smtClean="0">
                <a:solidFill>
                  <a:srgbClr val="00B0F0"/>
                </a:solidFill>
              </a:rPr>
              <a:t>inout</a:t>
            </a:r>
            <a:r>
              <a:rPr lang="en-US" sz="2700" dirty="0" smtClean="0"/>
              <a:t> – bidirectional;  drivers both within the entity and external </a:t>
            </a:r>
          </a:p>
          <a:p>
            <a:pPr lvl="1" eaLnBrk="1" hangingPunct="1">
              <a:buNone/>
            </a:pPr>
            <a:r>
              <a:rPr lang="en-US" sz="2700" dirty="0" smtClean="0"/>
              <a:t>   (can read or write within architecture)</a:t>
            </a:r>
          </a:p>
          <a:p>
            <a:pPr lvl="1" eaLnBrk="1" hangingPunct="1"/>
            <a:r>
              <a:rPr lang="en-US" sz="2700" dirty="0" smtClean="0">
                <a:solidFill>
                  <a:srgbClr val="00B0F0"/>
                </a:solidFill>
              </a:rPr>
              <a:t>buffer</a:t>
            </a:r>
            <a:r>
              <a:rPr lang="en-US" sz="2700" dirty="0" smtClean="0"/>
              <a:t> – like “out” but can read and write</a:t>
            </a:r>
            <a:endParaRPr lang="en-US" dirty="0" smtClean="0"/>
          </a:p>
          <a:p>
            <a:pPr eaLnBrk="1" hangingPunct="1"/>
            <a:r>
              <a:rPr lang="en-US" sz="2800" dirty="0" err="1" smtClean="0">
                <a:solidFill>
                  <a:schemeClr val="tx1"/>
                </a:solidFill>
              </a:rPr>
              <a:t>Data_type</a:t>
            </a:r>
            <a:r>
              <a:rPr lang="en-US" dirty="0" smtClean="0">
                <a:solidFill>
                  <a:schemeClr val="tx1"/>
                </a:solidFill>
              </a:rPr>
              <a:t>:   any scalar or aggregate signal type</a:t>
            </a:r>
            <a:endParaRPr lang="en-US" sz="27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 flipV="1">
            <a:off x="1981200" y="434647"/>
            <a:ext cx="5290476" cy="568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8-bit adder - entity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45307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400" smtClean="0">
                <a:solidFill>
                  <a:srgbClr val="00B0F0"/>
                </a:solidFill>
              </a:rPr>
              <a:t>-- Cascade 8 1-bit adders for 8-bit adder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entity Adder8 is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port (A, B: in BIT_VECTOR(7 downto 0);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        Cin: in BIT;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        Cout: out BIT;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        Sum: out BIT_VECTOR(7 downto 0));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end Adder8; </a:t>
            </a:r>
          </a:p>
          <a:p>
            <a:pPr eaLnBrk="1" hangingPunct="1">
              <a:buFont typeface="Wingdings" pitchFamily="2" charset="2"/>
              <a:buNone/>
            </a:pP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Built-in Data Types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Scalar (single-value) signal types: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bit          – values are</a:t>
            </a:r>
            <a:r>
              <a:rPr lang="en-US" smtClean="0">
                <a:solidFill>
                  <a:srgbClr val="C00000"/>
                </a:solidFill>
              </a:rPr>
              <a:t> ‘0’ </a:t>
            </a:r>
            <a:r>
              <a:rPr lang="en-US" smtClean="0"/>
              <a:t>or</a:t>
            </a:r>
            <a:r>
              <a:rPr lang="en-US" smtClean="0">
                <a:solidFill>
                  <a:srgbClr val="C00000"/>
                </a:solidFill>
              </a:rPr>
              <a:t> ‘1’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boolean  – values are </a:t>
            </a:r>
            <a:r>
              <a:rPr lang="en-US" smtClean="0">
                <a:solidFill>
                  <a:srgbClr val="C00000"/>
                </a:solidFill>
              </a:rPr>
              <a:t>TRUE</a:t>
            </a:r>
            <a:r>
              <a:rPr lang="en-US" smtClean="0"/>
              <a:t> and </a:t>
            </a:r>
            <a:r>
              <a:rPr lang="en-US" smtClean="0">
                <a:solidFill>
                  <a:srgbClr val="C00000"/>
                </a:solidFill>
              </a:rPr>
              <a:t>FALSE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integer   - values </a:t>
            </a:r>
            <a:r>
              <a:rPr lang="en-US" smtClean="0">
                <a:solidFill>
                  <a:srgbClr val="C00000"/>
                </a:solidFill>
              </a:rPr>
              <a:t>[-2</a:t>
            </a:r>
            <a:r>
              <a:rPr lang="en-US" baseline="30000" smtClean="0">
                <a:solidFill>
                  <a:srgbClr val="C00000"/>
                </a:solidFill>
              </a:rPr>
              <a:t>31 … </a:t>
            </a:r>
            <a:r>
              <a:rPr lang="en-US" smtClean="0">
                <a:solidFill>
                  <a:srgbClr val="C00000"/>
                </a:solidFill>
              </a:rPr>
              <a:t>+(2</a:t>
            </a:r>
            <a:r>
              <a:rPr lang="en-US" baseline="30000" smtClean="0">
                <a:solidFill>
                  <a:srgbClr val="C00000"/>
                </a:solidFill>
              </a:rPr>
              <a:t>31</a:t>
            </a:r>
            <a:r>
              <a:rPr lang="en-US" smtClean="0">
                <a:solidFill>
                  <a:srgbClr val="C00000"/>
                </a:solidFill>
              </a:rPr>
              <a:t>-1)] </a:t>
            </a:r>
            <a:r>
              <a:rPr lang="en-US" smtClean="0"/>
              <a:t>on 32-bit host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Aggregate (multi-value) signal types: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bit_vector – array of bits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smtClean="0"/>
              <a:t>		</a:t>
            </a:r>
            <a:r>
              <a:rPr lang="en-US" sz="2800" smtClean="0">
                <a:solidFill>
                  <a:srgbClr val="C00000"/>
                </a:solidFill>
              </a:rPr>
              <a:t>signal b: bit_vector(7 downto 0);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smtClean="0">
                <a:solidFill>
                  <a:srgbClr val="C00000"/>
                </a:solidFill>
              </a:rPr>
              <a:t>		signal c: bit_vector(0 to 7);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smtClean="0">
                <a:solidFill>
                  <a:srgbClr val="C00000"/>
                </a:solidFill>
              </a:rPr>
              <a:t>		b &lt;= c after 1 ns;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smtClean="0">
                <a:solidFill>
                  <a:srgbClr val="C00000"/>
                </a:solidFill>
              </a:rPr>
              <a:t>		c &lt;= “01010011”;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57150" y="373608"/>
            <a:ext cx="8734186" cy="606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en-US" sz="2400" dirty="0">
              <a:solidFill>
                <a:srgbClr val="FFFF00"/>
              </a:solidFill>
              <a:latin typeface="Arial" charset="0"/>
            </a:endParaRPr>
          </a:p>
          <a:p>
            <a:endParaRPr lang="en-US" sz="2000" dirty="0" smtClean="0">
              <a:latin typeface="Arial" charset="0"/>
            </a:endParaRPr>
          </a:p>
          <a:p>
            <a:endParaRPr lang="en-US" sz="2000" dirty="0" smtClean="0">
              <a:latin typeface="Arial" charset="0"/>
            </a:endParaRPr>
          </a:p>
          <a:p>
            <a:r>
              <a:rPr lang="en-US" sz="2000" dirty="0" smtClean="0">
                <a:solidFill>
                  <a:srgbClr val="00B0F0"/>
                </a:solidFill>
                <a:latin typeface="Arial" charset="0"/>
              </a:rPr>
              <a:t>-- Provides additional logic states as data values</a:t>
            </a:r>
          </a:p>
          <a:p>
            <a:r>
              <a:rPr lang="en-US" sz="2000" dirty="0" smtClean="0">
                <a:latin typeface="Arial" charset="0"/>
              </a:rPr>
              <a:t>package </a:t>
            </a:r>
            <a:r>
              <a:rPr lang="en-US" sz="2000" dirty="0">
                <a:latin typeface="Arial" charset="0"/>
              </a:rPr>
              <a:t>Part_STD_LOGIC_1164 is</a:t>
            </a:r>
          </a:p>
          <a:p>
            <a:r>
              <a:rPr lang="en-US" sz="2000" dirty="0">
                <a:solidFill>
                  <a:srgbClr val="00B0F0"/>
                </a:solidFill>
                <a:latin typeface="Arial" charset="0"/>
              </a:rPr>
              <a:t> type STD_ULOGIC </a:t>
            </a:r>
            <a:r>
              <a:rPr lang="en-US" sz="2000" dirty="0">
                <a:latin typeface="Arial" charset="0"/>
              </a:rPr>
              <a:t>is ( 'U',   -- Uninitialized</a:t>
            </a:r>
          </a:p>
          <a:p>
            <a:r>
              <a:rPr lang="en-US" sz="2000" dirty="0">
                <a:latin typeface="Arial" charset="0"/>
              </a:rPr>
              <a:t>                                       'X',   -- Forcing Unknown</a:t>
            </a:r>
          </a:p>
          <a:p>
            <a:r>
              <a:rPr lang="en-US" sz="2000" dirty="0">
                <a:latin typeface="Arial" charset="0"/>
              </a:rPr>
              <a:t>                                       '0',   -- Forcing 0</a:t>
            </a:r>
          </a:p>
          <a:p>
            <a:r>
              <a:rPr lang="en-US" sz="2000" dirty="0">
                <a:latin typeface="Arial" charset="0"/>
              </a:rPr>
              <a:t>                                       '1',  -- Forcing 1</a:t>
            </a:r>
          </a:p>
          <a:p>
            <a:r>
              <a:rPr lang="en-US" sz="2000" dirty="0">
                <a:latin typeface="Arial" charset="0"/>
              </a:rPr>
              <a:t>                                       'Z',  -- High Impedance</a:t>
            </a:r>
          </a:p>
          <a:p>
            <a:r>
              <a:rPr lang="en-US" sz="2000" dirty="0">
                <a:latin typeface="Arial" charset="0"/>
              </a:rPr>
              <a:t>                                       'W',  -- Weak Unknown</a:t>
            </a:r>
          </a:p>
          <a:p>
            <a:r>
              <a:rPr lang="en-US" sz="2000" dirty="0">
                <a:latin typeface="Arial" charset="0"/>
              </a:rPr>
              <a:t>                                        'L',  -- Weak 0</a:t>
            </a:r>
          </a:p>
          <a:p>
            <a:r>
              <a:rPr lang="en-US" sz="2000" dirty="0">
                <a:latin typeface="Arial" charset="0"/>
              </a:rPr>
              <a:t>                                       'H',  -- Weak 1</a:t>
            </a:r>
          </a:p>
          <a:p>
            <a:r>
              <a:rPr lang="en-US" sz="2000" dirty="0">
                <a:latin typeface="Arial" charset="0"/>
              </a:rPr>
              <a:t>                                        '-' -- Don't Care);</a:t>
            </a:r>
          </a:p>
          <a:p>
            <a:endParaRPr lang="en-US" sz="2000" dirty="0">
              <a:latin typeface="Arial" charset="0"/>
            </a:endParaRPr>
          </a:p>
          <a:p>
            <a:r>
              <a:rPr lang="en-US" sz="2000" dirty="0"/>
              <a:t>type </a:t>
            </a:r>
            <a:r>
              <a:rPr lang="en-US" sz="2000" dirty="0">
                <a:solidFill>
                  <a:srgbClr val="00B0F0"/>
                </a:solidFill>
              </a:rPr>
              <a:t>STD_ULOGIC_VECTOR</a:t>
            </a:r>
            <a:r>
              <a:rPr lang="en-US" sz="2000" dirty="0"/>
              <a:t> is array (NATURAL range &lt;&gt;) of STD_ULOGIC;</a:t>
            </a:r>
          </a:p>
          <a:p>
            <a:endParaRPr lang="en-US" sz="2400" dirty="0">
              <a:latin typeface="Arial" charset="0"/>
            </a:endParaRPr>
          </a:p>
          <a:p>
            <a:r>
              <a:rPr lang="en-US" sz="2000" dirty="0" smtClean="0">
                <a:solidFill>
                  <a:srgbClr val="00B0F0"/>
                </a:solidFill>
                <a:latin typeface="Arial" charset="0"/>
              </a:rPr>
              <a:t>--others </a:t>
            </a:r>
            <a:r>
              <a:rPr lang="en-US" sz="2000" dirty="0">
                <a:solidFill>
                  <a:srgbClr val="00B0F0"/>
                </a:solidFill>
                <a:latin typeface="Arial" charset="0"/>
              </a:rPr>
              <a:t>subtypes: X01,X01Z,UX01,UX01Z – subsets of </a:t>
            </a:r>
            <a:r>
              <a:rPr lang="en-US" sz="2000" dirty="0" err="1" smtClean="0">
                <a:solidFill>
                  <a:srgbClr val="00B0F0"/>
                </a:solidFill>
                <a:latin typeface="Arial" charset="0"/>
              </a:rPr>
              <a:t>std_logic</a:t>
            </a:r>
            <a:r>
              <a:rPr lang="en-US" sz="2000" dirty="0" smtClean="0">
                <a:solidFill>
                  <a:srgbClr val="00B0F0"/>
                </a:solidFill>
                <a:latin typeface="Arial" charset="0"/>
              </a:rPr>
              <a:t>/</a:t>
            </a:r>
            <a:r>
              <a:rPr lang="en-US" sz="2000" dirty="0" err="1" smtClean="0">
                <a:solidFill>
                  <a:srgbClr val="00B0F0"/>
                </a:solidFill>
                <a:latin typeface="Arial" charset="0"/>
              </a:rPr>
              <a:t>ulogic</a:t>
            </a:r>
            <a:endParaRPr lang="en-US" sz="2000" dirty="0">
              <a:solidFill>
                <a:srgbClr val="00B0F0"/>
              </a:solidFill>
              <a:latin typeface="Arial" charset="0"/>
            </a:endParaRPr>
          </a:p>
          <a:p>
            <a:endParaRPr lang="en-US" sz="2000" dirty="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chemeClr val="tx1"/>
                </a:solidFill>
                <a:latin typeface="Arial" charset="0"/>
              </a:rPr>
              <a:t>IEEE std_logic_1164 package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VHDL “Package”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Package = file of type definitions, functions, procedures to be shared across VHDL models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User created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Standard lib’s/3</a:t>
            </a:r>
            <a:r>
              <a:rPr lang="en-US" baseline="30000" dirty="0" smtClean="0">
                <a:solidFill>
                  <a:srgbClr val="0070C0"/>
                </a:solidFill>
              </a:rPr>
              <a:t>rd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party – usually distributed in “libraries”</a:t>
            </a:r>
          </a:p>
          <a:p>
            <a:pPr marL="0" indent="0">
              <a:buNone/>
            </a:pPr>
            <a:r>
              <a:rPr lang="en-US" b="1" dirty="0"/>
              <a:t>p</a:t>
            </a:r>
            <a:r>
              <a:rPr lang="en-US" b="1" dirty="0" smtClean="0"/>
              <a:t>ackage</a:t>
            </a:r>
            <a:r>
              <a:rPr lang="en-US" dirty="0" smtClean="0"/>
              <a:t> </a:t>
            </a:r>
            <a:r>
              <a:rPr lang="en-US" i="1" dirty="0" smtClean="0"/>
              <a:t>name</a:t>
            </a:r>
            <a:r>
              <a:rPr lang="en-US" dirty="0" smtClean="0"/>
              <a:t> </a:t>
            </a:r>
            <a:r>
              <a:rPr lang="en-US" b="1" dirty="0" smtClean="0"/>
              <a:t>is</a:t>
            </a:r>
          </a:p>
          <a:p>
            <a:pPr marL="0" indent="0">
              <a:buNone/>
            </a:pPr>
            <a:r>
              <a:rPr lang="en-US" i="1" dirty="0"/>
              <a:t> </a:t>
            </a:r>
            <a:r>
              <a:rPr lang="en-US" i="1" dirty="0" smtClean="0"/>
              <a:t>  --type, function, procedure declarations</a:t>
            </a:r>
          </a:p>
          <a:p>
            <a:pPr marL="0" indent="0">
              <a:buNone/>
            </a:pPr>
            <a:r>
              <a:rPr lang="en-US" b="1" dirty="0"/>
              <a:t>e</a:t>
            </a:r>
            <a:r>
              <a:rPr lang="en-US" b="1" dirty="0" smtClean="0"/>
              <a:t>nd package </a:t>
            </a:r>
            <a:r>
              <a:rPr lang="en-US" i="1" dirty="0" smtClean="0"/>
              <a:t>name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b="1" dirty="0" smtClean="0"/>
              <a:t>package body </a:t>
            </a:r>
            <a:r>
              <a:rPr lang="en-US" i="1" dirty="0" smtClean="0"/>
              <a:t>name</a:t>
            </a:r>
            <a:r>
              <a:rPr lang="en-US" dirty="0" smtClean="0"/>
              <a:t> </a:t>
            </a:r>
            <a:r>
              <a:rPr lang="en-US" b="1" dirty="0" smtClean="0"/>
              <a:t>is    </a:t>
            </a:r>
            <a:r>
              <a:rPr lang="en-US" dirty="0" smtClean="0">
                <a:solidFill>
                  <a:srgbClr val="0070C0"/>
                </a:solidFill>
              </a:rPr>
              <a:t>-- </a:t>
            </a:r>
            <a:r>
              <a:rPr lang="en-US" dirty="0" smtClean="0">
                <a:solidFill>
                  <a:srgbClr val="0070C0"/>
                </a:solidFill>
              </a:rPr>
              <a:t>only if functions </a:t>
            </a:r>
            <a:r>
              <a:rPr lang="en-US" dirty="0" smtClean="0">
                <a:solidFill>
                  <a:srgbClr val="0070C0"/>
                </a:solidFill>
              </a:rPr>
              <a:t>to be defined</a:t>
            </a:r>
            <a:endParaRPr lang="en-US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-- function implementations</a:t>
            </a:r>
          </a:p>
          <a:p>
            <a:pPr marL="0" indent="0">
              <a:buNone/>
            </a:pPr>
            <a:r>
              <a:rPr lang="en-US" b="1" dirty="0"/>
              <a:t>e</a:t>
            </a:r>
            <a:r>
              <a:rPr lang="en-US" b="1" dirty="0" smtClean="0"/>
              <a:t>nd package body</a:t>
            </a:r>
            <a:r>
              <a:rPr lang="en-US" i="1" dirty="0" smtClean="0"/>
              <a:t> name</a:t>
            </a:r>
            <a:r>
              <a:rPr lang="en-US" dirty="0" smtClean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650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Bus resolution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Most commonly used data type in system design for synthesis is </a:t>
            </a:r>
            <a:r>
              <a:rPr lang="en-US" sz="2800" smtClean="0">
                <a:solidFill>
                  <a:srgbClr val="00B0F0"/>
                </a:solidFill>
              </a:rPr>
              <a:t>STD_LOGIC</a:t>
            </a:r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function </a:t>
            </a:r>
            <a:r>
              <a:rPr lang="en-US" sz="2800" smtClean="0">
                <a:solidFill>
                  <a:srgbClr val="C00000"/>
                </a:solidFill>
              </a:rPr>
              <a:t>resolved</a:t>
            </a:r>
            <a:r>
              <a:rPr lang="en-US" sz="2800" smtClean="0"/>
              <a:t> (s : STD_ULOGIC_VECTOR) return STD_ULOGIC; </a:t>
            </a:r>
          </a:p>
          <a:p>
            <a:pPr eaLnBrk="1" hangingPunct="1">
              <a:lnSpc>
                <a:spcPct val="90000"/>
              </a:lnSpc>
            </a:pPr>
            <a:endParaRPr lang="en-US" sz="2800" smtClean="0">
              <a:solidFill>
                <a:srgbClr val="FFFF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subtype </a:t>
            </a:r>
            <a:r>
              <a:rPr lang="en-US" sz="2800" smtClean="0">
                <a:solidFill>
                  <a:srgbClr val="00B0F0"/>
                </a:solidFill>
              </a:rPr>
              <a:t>STD_LOGIC</a:t>
            </a:r>
            <a:r>
              <a:rPr lang="en-US" sz="2800" smtClean="0"/>
              <a:t> is </a:t>
            </a:r>
            <a:r>
              <a:rPr lang="en-US" sz="2800" smtClean="0">
                <a:solidFill>
                  <a:srgbClr val="C00000"/>
                </a:solidFill>
              </a:rPr>
              <a:t>resolved</a:t>
            </a:r>
            <a:r>
              <a:rPr lang="en-US" sz="2800" smtClean="0"/>
              <a:t> STD_ULOGIC;</a:t>
            </a:r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type </a:t>
            </a:r>
            <a:r>
              <a:rPr lang="en-US" sz="2800" smtClean="0">
                <a:solidFill>
                  <a:srgbClr val="00B0F0"/>
                </a:solidFill>
              </a:rPr>
              <a:t>STD_LOGIC_VECTOR</a:t>
            </a:r>
            <a:r>
              <a:rPr lang="en-US" sz="2800" smtClean="0"/>
              <a:t> is array (NATURAL range &lt;&gt;) of STD_LOGIC;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pPr eaLnBrk="1" hangingPunct="1"/>
            <a:r>
              <a:rPr lang="en-US" smtClean="0"/>
              <a:t>Bus resolution function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8077200" cy="914400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lnSpc>
                <a:spcPct val="80000"/>
              </a:lnSpc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 err="1">
                <a:solidFill>
                  <a:srgbClr val="C00000"/>
                </a:solidFill>
              </a:rPr>
              <a:t>std_logic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/>
              <a:t>includes a “bus resolution function” to determine the signal state where there are multiple drivers</a:t>
            </a:r>
          </a:p>
          <a:p>
            <a:pPr marL="274320" indent="-274320" eaLnBrk="1" fontAlgn="auto" hangingPunct="1">
              <a:lnSpc>
                <a:spcPct val="80000"/>
              </a:lnSpc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600" dirty="0"/>
              <a:t>		   			   </a:t>
            </a:r>
          </a:p>
        </p:txBody>
      </p:sp>
      <p:graphicFrame>
        <p:nvGraphicFramePr>
          <p:cNvPr id="108548" name="Group 4"/>
          <p:cNvGraphicFramePr>
            <a:graphicFrameLocks noGrp="1"/>
          </p:cNvGraphicFramePr>
          <p:nvPr>
            <p:ph sz="half" idx="2"/>
          </p:nvPr>
        </p:nvGraphicFramePr>
        <p:xfrm>
          <a:off x="2667000" y="3352800"/>
          <a:ext cx="3200400" cy="2854326"/>
        </p:xfrm>
        <a:graphic>
          <a:graphicData uri="http://schemas.openxmlformats.org/drawingml/2006/table">
            <a:tbl>
              <a:tblPr/>
              <a:tblGrid>
                <a:gridCol w="639763"/>
                <a:gridCol w="641350"/>
                <a:gridCol w="638175"/>
                <a:gridCol w="641350"/>
                <a:gridCol w="639762"/>
              </a:tblGrid>
              <a:tr h="571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‘0’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‘1’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‘Z’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‘X’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‘0’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‘0’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‘X’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‘0’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‘X’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‘1’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‘X’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‘1’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‘1’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‘X’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‘Z’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‘0’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‘1’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‘Z’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‘X’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‘X’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‘X’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‘X’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‘X’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‘X’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570" name="Rectangle 42"/>
          <p:cNvSpPr>
            <a:spLocks noChangeArrowheads="1"/>
          </p:cNvSpPr>
          <p:nvPr/>
        </p:nvSpPr>
        <p:spPr bwMode="auto">
          <a:xfrm>
            <a:off x="2590800" y="1981200"/>
            <a:ext cx="838200" cy="6858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dirty="0">
                <a:latin typeface="Arial" charset="0"/>
              </a:rPr>
              <a:t>Driver</a:t>
            </a:r>
          </a:p>
          <a:p>
            <a:pPr algn="ctr" eaLnBrk="0" hangingPunct="0"/>
            <a:r>
              <a:rPr lang="en-US" dirty="0">
                <a:latin typeface="Arial" charset="0"/>
              </a:rPr>
              <a:t>A</a:t>
            </a:r>
          </a:p>
        </p:txBody>
      </p:sp>
      <p:sp>
        <p:nvSpPr>
          <p:cNvPr id="22571" name="Rectangle 43"/>
          <p:cNvSpPr>
            <a:spLocks noChangeArrowheads="1"/>
          </p:cNvSpPr>
          <p:nvPr/>
        </p:nvSpPr>
        <p:spPr bwMode="auto">
          <a:xfrm>
            <a:off x="5105400" y="1981200"/>
            <a:ext cx="838200" cy="6858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dirty="0">
                <a:latin typeface="Arial" charset="0"/>
              </a:rPr>
              <a:t>Driver</a:t>
            </a:r>
          </a:p>
          <a:p>
            <a:pPr algn="ctr" eaLnBrk="0" hangingPunct="0"/>
            <a:r>
              <a:rPr lang="en-US" dirty="0">
                <a:latin typeface="Arial" charset="0"/>
              </a:rPr>
              <a:t>B</a:t>
            </a:r>
          </a:p>
        </p:txBody>
      </p:sp>
      <p:sp>
        <p:nvSpPr>
          <p:cNvPr id="22572" name="Line 44"/>
          <p:cNvSpPr>
            <a:spLocks noChangeShapeType="1"/>
          </p:cNvSpPr>
          <p:nvPr/>
        </p:nvSpPr>
        <p:spPr bwMode="auto">
          <a:xfrm>
            <a:off x="3429000" y="22860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73" name="Text Box 45"/>
          <p:cNvSpPr txBox="1">
            <a:spLocks noChangeArrowheads="1"/>
          </p:cNvSpPr>
          <p:nvPr/>
        </p:nvSpPr>
        <p:spPr bwMode="auto">
          <a:xfrm>
            <a:off x="3505200" y="2819400"/>
            <a:ext cx="2100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>
                <a:solidFill>
                  <a:srgbClr val="C00000"/>
                </a:solidFill>
                <a:latin typeface="Arial" charset="0"/>
              </a:rPr>
              <a:t>Driver B value</a:t>
            </a:r>
          </a:p>
        </p:txBody>
      </p:sp>
      <p:sp>
        <p:nvSpPr>
          <p:cNvPr id="22574" name="Text Box 46"/>
          <p:cNvSpPr txBox="1">
            <a:spLocks noChangeArrowheads="1"/>
          </p:cNvSpPr>
          <p:nvPr/>
        </p:nvSpPr>
        <p:spPr bwMode="auto">
          <a:xfrm>
            <a:off x="533400" y="4419600"/>
            <a:ext cx="2100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>
                <a:solidFill>
                  <a:srgbClr val="C00000"/>
                </a:solidFill>
                <a:latin typeface="Arial" charset="0"/>
              </a:rPr>
              <a:t>Driver A value</a:t>
            </a:r>
          </a:p>
        </p:txBody>
      </p:sp>
      <p:sp>
        <p:nvSpPr>
          <p:cNvPr id="22575" name="Text Box 47"/>
          <p:cNvSpPr txBox="1">
            <a:spLocks noChangeArrowheads="1"/>
          </p:cNvSpPr>
          <p:nvPr/>
        </p:nvSpPr>
        <p:spPr bwMode="auto">
          <a:xfrm>
            <a:off x="6324600" y="4343400"/>
            <a:ext cx="145732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>
                <a:latin typeface="Arial" charset="0"/>
              </a:rPr>
              <a:t>Resolved</a:t>
            </a:r>
          </a:p>
          <a:p>
            <a:pPr eaLnBrk="0" hangingPunct="0"/>
            <a:r>
              <a:rPr lang="en-US" sz="2400">
                <a:latin typeface="Arial" charset="0"/>
              </a:rPr>
              <a:t>Bus</a:t>
            </a:r>
          </a:p>
          <a:p>
            <a:pPr eaLnBrk="0" hangingPunct="0"/>
            <a:r>
              <a:rPr lang="en-US" sz="2400">
                <a:latin typeface="Arial" charset="0"/>
              </a:rPr>
              <a:t>Value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Example: 1-Bit Full Adder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 smtClean="0"/>
              <a:t>library </a:t>
            </a:r>
            <a:r>
              <a:rPr lang="en-US" sz="2800" dirty="0" err="1" smtClean="0"/>
              <a:t>ieee</a:t>
            </a:r>
            <a:r>
              <a:rPr lang="en-US" sz="2800" dirty="0" smtClean="0"/>
              <a:t>;                        </a:t>
            </a:r>
            <a:r>
              <a:rPr lang="en-US" sz="2800" dirty="0" smtClean="0">
                <a:solidFill>
                  <a:srgbClr val="00B0F0"/>
                </a:solidFill>
              </a:rPr>
              <a:t>--supplied library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 smtClean="0"/>
              <a:t>use ieee.std_logic_1164.all;  </a:t>
            </a:r>
            <a:r>
              <a:rPr lang="en-US" sz="2800" dirty="0" smtClean="0">
                <a:solidFill>
                  <a:srgbClr val="00B0F0"/>
                </a:solidFill>
              </a:rPr>
              <a:t>--package of definitions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 smtClean="0"/>
              <a:t>entity full_add1 is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 smtClean="0"/>
              <a:t>   port (			         </a:t>
            </a:r>
            <a:r>
              <a:rPr lang="en-US" sz="2800" dirty="0" smtClean="0">
                <a:solidFill>
                  <a:srgbClr val="00B0F0"/>
                </a:solidFill>
              </a:rPr>
              <a:t>-- I/O ports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 smtClean="0"/>
              <a:t>		 a:        in   </a:t>
            </a:r>
            <a:r>
              <a:rPr lang="en-US" sz="2800" dirty="0" err="1" smtClean="0"/>
              <a:t>std_logic</a:t>
            </a:r>
            <a:r>
              <a:rPr lang="en-US" sz="2800" dirty="0" smtClean="0"/>
              <a:t>;    	</a:t>
            </a:r>
            <a:r>
              <a:rPr lang="en-US" sz="2800" dirty="0" smtClean="0">
                <a:solidFill>
                  <a:srgbClr val="00B0F0"/>
                </a:solidFill>
              </a:rPr>
              <a:t>-- addend input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 smtClean="0"/>
              <a:t>		 b:        in   </a:t>
            </a:r>
            <a:r>
              <a:rPr lang="en-US" sz="2800" dirty="0" err="1" smtClean="0"/>
              <a:t>std_logic</a:t>
            </a:r>
            <a:r>
              <a:rPr lang="en-US" sz="2800" dirty="0" smtClean="0"/>
              <a:t>;       </a:t>
            </a:r>
            <a:r>
              <a:rPr lang="en-US" sz="2800" dirty="0" smtClean="0">
                <a:solidFill>
                  <a:srgbClr val="00B0F0"/>
                </a:solidFill>
              </a:rPr>
              <a:t>-- </a:t>
            </a:r>
            <a:r>
              <a:rPr lang="en-US" sz="2800" dirty="0" err="1" smtClean="0">
                <a:solidFill>
                  <a:srgbClr val="00B0F0"/>
                </a:solidFill>
              </a:rPr>
              <a:t>augend</a:t>
            </a:r>
            <a:r>
              <a:rPr lang="en-US" sz="2800" dirty="0" smtClean="0">
                <a:solidFill>
                  <a:srgbClr val="00B0F0"/>
                </a:solidFill>
              </a:rPr>
              <a:t> input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 smtClean="0"/>
              <a:t>		 </a:t>
            </a:r>
            <a:r>
              <a:rPr lang="en-US" sz="2800" dirty="0" err="1" smtClean="0"/>
              <a:t>cin</a:t>
            </a:r>
            <a:r>
              <a:rPr lang="en-US" sz="2800" dirty="0" smtClean="0"/>
              <a:t>:      in   </a:t>
            </a:r>
            <a:r>
              <a:rPr lang="en-US" sz="2800" dirty="0" err="1" smtClean="0"/>
              <a:t>std_logic</a:t>
            </a:r>
            <a:r>
              <a:rPr lang="en-US" sz="2800" dirty="0" smtClean="0"/>
              <a:t>;       </a:t>
            </a:r>
            <a:r>
              <a:rPr lang="en-US" sz="2800" dirty="0" smtClean="0">
                <a:solidFill>
                  <a:srgbClr val="00B0F0"/>
                </a:solidFill>
              </a:rPr>
              <a:t>-- carry input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 smtClean="0"/>
              <a:t>		 sum:    out </a:t>
            </a:r>
            <a:r>
              <a:rPr lang="en-US" sz="2800" dirty="0" err="1" smtClean="0"/>
              <a:t>std_logic</a:t>
            </a:r>
            <a:r>
              <a:rPr lang="en-US" sz="2800" dirty="0" smtClean="0"/>
              <a:t>;       </a:t>
            </a:r>
            <a:r>
              <a:rPr lang="en-US" sz="2800" dirty="0" smtClean="0">
                <a:solidFill>
                  <a:srgbClr val="00B0F0"/>
                </a:solidFill>
              </a:rPr>
              <a:t>-- sum output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 smtClean="0"/>
              <a:t>		 </a:t>
            </a:r>
            <a:r>
              <a:rPr lang="en-US" sz="2800" dirty="0" err="1" smtClean="0"/>
              <a:t>cout</a:t>
            </a:r>
            <a:r>
              <a:rPr lang="en-US" sz="2800" dirty="0" smtClean="0"/>
              <a:t>:    out </a:t>
            </a:r>
            <a:r>
              <a:rPr lang="en-US" sz="2800" dirty="0" err="1" smtClean="0"/>
              <a:t>std_logic</a:t>
            </a:r>
            <a:r>
              <a:rPr lang="en-US" sz="2800" dirty="0" smtClean="0"/>
              <a:t>);     </a:t>
            </a:r>
            <a:r>
              <a:rPr lang="en-US" sz="2800" dirty="0" smtClean="0">
                <a:solidFill>
                  <a:srgbClr val="00B0F0"/>
                </a:solidFill>
              </a:rPr>
              <a:t>-- carry output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 smtClean="0"/>
              <a:t>end full_add1 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Example: 8-bit full adder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800" smtClean="0">
                <a:solidFill>
                  <a:srgbClr val="00B0F0"/>
                </a:solidFill>
              </a:rPr>
              <a:t>-- 8-bit inputs/outputs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smtClean="0"/>
              <a:t>entity full_add8 is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smtClean="0"/>
              <a:t>   port ( a:     in std_logic_vector(7 downto 0);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smtClean="0"/>
              <a:t>		  b:     in std_logic_vector(7 downto 0);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smtClean="0"/>
              <a:t>		  cin:   in std_logic;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smtClean="0"/>
              <a:t>		  sum: out std_logic _vector(7 downto 0);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smtClean="0"/>
              <a:t>		  cout: out std_logic);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smtClean="0"/>
              <a:t>end full_add8 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9" name="Rectangle 7"/>
          <p:cNvSpPr>
            <a:spLocks noGrp="1" noChangeArrowheads="1"/>
          </p:cNvSpPr>
          <p:nvPr>
            <p:ph type="title"/>
          </p:nvPr>
        </p:nvSpPr>
        <p:spPr>
          <a:xfrm>
            <a:off x="914400" y="274638"/>
            <a:ext cx="7772400" cy="868362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/>
              <a:t> Digital ASIC Design Flow</a:t>
            </a:r>
          </a:p>
        </p:txBody>
      </p:sp>
      <p:sp>
        <p:nvSpPr>
          <p:cNvPr id="4099" name="Rectangle 6"/>
          <p:cNvSpPr>
            <a:spLocks noChangeArrowheads="1"/>
          </p:cNvSpPr>
          <p:nvPr/>
        </p:nvSpPr>
        <p:spPr bwMode="auto">
          <a:xfrm>
            <a:off x="2895600" y="1219200"/>
            <a:ext cx="1752600" cy="9144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Behavioral</a:t>
            </a:r>
          </a:p>
          <a:p>
            <a:pPr algn="ctr" eaLnBrk="1" hangingPunct="1"/>
            <a:r>
              <a:rPr lang="en-US">
                <a:latin typeface="Arial" charset="0"/>
              </a:rPr>
              <a:t>Model</a:t>
            </a:r>
          </a:p>
          <a:p>
            <a:pPr algn="ctr" eaLnBrk="1" hangingPunct="1"/>
            <a:r>
              <a:rPr lang="en-US" sz="1600">
                <a:solidFill>
                  <a:schemeClr val="bg2"/>
                </a:solidFill>
                <a:latin typeface="Arial" charset="0"/>
              </a:rPr>
              <a:t>VHDL/Verilog</a:t>
            </a:r>
          </a:p>
        </p:txBody>
      </p:sp>
      <p:sp>
        <p:nvSpPr>
          <p:cNvPr id="4100" name="Rectangle 9"/>
          <p:cNvSpPr>
            <a:spLocks noChangeArrowheads="1"/>
          </p:cNvSpPr>
          <p:nvPr/>
        </p:nvSpPr>
        <p:spPr bwMode="auto">
          <a:xfrm>
            <a:off x="2895600" y="2514600"/>
            <a:ext cx="1752600" cy="9144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Gate-Level</a:t>
            </a:r>
          </a:p>
          <a:p>
            <a:pPr algn="ctr" eaLnBrk="1" hangingPunct="1"/>
            <a:r>
              <a:rPr lang="en-US">
                <a:latin typeface="Arial" charset="0"/>
              </a:rPr>
              <a:t>Netlist</a:t>
            </a:r>
          </a:p>
        </p:txBody>
      </p:sp>
      <p:sp>
        <p:nvSpPr>
          <p:cNvPr id="4101" name="Rectangle 10"/>
          <p:cNvSpPr>
            <a:spLocks noChangeArrowheads="1"/>
          </p:cNvSpPr>
          <p:nvPr/>
        </p:nvSpPr>
        <p:spPr bwMode="auto">
          <a:xfrm>
            <a:off x="2895600" y="3810000"/>
            <a:ext cx="1752600" cy="8382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Transistor-Level</a:t>
            </a:r>
          </a:p>
          <a:p>
            <a:pPr algn="ctr" eaLnBrk="1" hangingPunct="1"/>
            <a:r>
              <a:rPr lang="en-US">
                <a:latin typeface="Arial" charset="0"/>
              </a:rPr>
              <a:t>Netlist</a:t>
            </a:r>
          </a:p>
        </p:txBody>
      </p:sp>
      <p:sp>
        <p:nvSpPr>
          <p:cNvPr id="4102" name="Rectangle 11"/>
          <p:cNvSpPr>
            <a:spLocks noChangeArrowheads="1"/>
          </p:cNvSpPr>
          <p:nvPr/>
        </p:nvSpPr>
        <p:spPr bwMode="auto">
          <a:xfrm>
            <a:off x="2895600" y="5029200"/>
            <a:ext cx="1752600" cy="9144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dirty="0">
                <a:latin typeface="Arial" charset="0"/>
              </a:rPr>
              <a:t>Physical</a:t>
            </a:r>
          </a:p>
          <a:p>
            <a:pPr algn="ctr" eaLnBrk="1" hangingPunct="1"/>
            <a:r>
              <a:rPr lang="en-US" dirty="0">
                <a:latin typeface="Arial" charset="0"/>
              </a:rPr>
              <a:t>Layout</a:t>
            </a:r>
          </a:p>
          <a:p>
            <a:pPr algn="ctr" eaLnBrk="1" hangingPunct="1"/>
            <a:r>
              <a:rPr lang="en-US" sz="1600" dirty="0">
                <a:solidFill>
                  <a:schemeClr val="bg2"/>
                </a:solidFill>
                <a:latin typeface="Arial" charset="0"/>
              </a:rPr>
              <a:t>Map/Place/Route</a:t>
            </a:r>
          </a:p>
        </p:txBody>
      </p:sp>
      <p:sp>
        <p:nvSpPr>
          <p:cNvPr id="4103" name="Line 12"/>
          <p:cNvSpPr>
            <a:spLocks noChangeShapeType="1"/>
          </p:cNvSpPr>
          <p:nvPr/>
        </p:nvSpPr>
        <p:spPr bwMode="auto">
          <a:xfrm>
            <a:off x="3733800" y="2133600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04" name="Line 14"/>
          <p:cNvSpPr>
            <a:spLocks noChangeShapeType="1"/>
          </p:cNvSpPr>
          <p:nvPr/>
        </p:nvSpPr>
        <p:spPr bwMode="auto">
          <a:xfrm>
            <a:off x="3962400" y="3429000"/>
            <a:ext cx="0" cy="381000"/>
          </a:xfrm>
          <a:prstGeom prst="line">
            <a:avLst/>
          </a:prstGeom>
          <a:noFill/>
          <a:ln w="38100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05" name="Line 15"/>
          <p:cNvSpPr>
            <a:spLocks noChangeShapeType="1"/>
          </p:cNvSpPr>
          <p:nvPr/>
        </p:nvSpPr>
        <p:spPr bwMode="auto">
          <a:xfrm>
            <a:off x="3962400" y="4648200"/>
            <a:ext cx="0" cy="381000"/>
          </a:xfrm>
          <a:prstGeom prst="line">
            <a:avLst/>
          </a:prstGeom>
          <a:noFill/>
          <a:ln w="38100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06" name="Rectangle 16"/>
          <p:cNvSpPr>
            <a:spLocks noChangeArrowheads="1"/>
          </p:cNvSpPr>
          <p:nvPr/>
        </p:nvSpPr>
        <p:spPr bwMode="auto">
          <a:xfrm>
            <a:off x="228600" y="2438400"/>
            <a:ext cx="1752600" cy="9144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DFT/BIST</a:t>
            </a:r>
          </a:p>
          <a:p>
            <a:pPr algn="ctr" eaLnBrk="1" hangingPunct="1"/>
            <a:r>
              <a:rPr lang="en-US">
                <a:latin typeface="Arial" charset="0"/>
              </a:rPr>
              <a:t>&amp; ATPG</a:t>
            </a:r>
          </a:p>
        </p:txBody>
      </p:sp>
      <p:sp>
        <p:nvSpPr>
          <p:cNvPr id="4107" name="Line 17"/>
          <p:cNvSpPr>
            <a:spLocks noChangeShapeType="1"/>
          </p:cNvSpPr>
          <p:nvPr/>
        </p:nvSpPr>
        <p:spPr bwMode="auto">
          <a:xfrm>
            <a:off x="4648200" y="27432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08" name="Line 18"/>
          <p:cNvSpPr>
            <a:spLocks noChangeShapeType="1"/>
          </p:cNvSpPr>
          <p:nvPr/>
        </p:nvSpPr>
        <p:spPr bwMode="auto">
          <a:xfrm flipH="1">
            <a:off x="4648200" y="31242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09" name="Line 19"/>
          <p:cNvSpPr>
            <a:spLocks noChangeShapeType="1"/>
          </p:cNvSpPr>
          <p:nvPr/>
        </p:nvSpPr>
        <p:spPr bwMode="auto">
          <a:xfrm>
            <a:off x="2590800" y="3657600"/>
            <a:ext cx="0" cy="1219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0" name="Line 20"/>
          <p:cNvSpPr>
            <a:spLocks noChangeShapeType="1"/>
          </p:cNvSpPr>
          <p:nvPr/>
        </p:nvSpPr>
        <p:spPr bwMode="auto">
          <a:xfrm>
            <a:off x="2590800" y="3657600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1" name="Line 21"/>
          <p:cNvSpPr>
            <a:spLocks noChangeShapeType="1"/>
          </p:cNvSpPr>
          <p:nvPr/>
        </p:nvSpPr>
        <p:spPr bwMode="auto">
          <a:xfrm flipV="1">
            <a:off x="3352800" y="34290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2" name="Line 22"/>
          <p:cNvSpPr>
            <a:spLocks noChangeShapeType="1"/>
          </p:cNvSpPr>
          <p:nvPr/>
        </p:nvSpPr>
        <p:spPr bwMode="auto">
          <a:xfrm>
            <a:off x="2590800" y="48768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3" name="Line 23"/>
          <p:cNvSpPr>
            <a:spLocks noChangeShapeType="1"/>
          </p:cNvSpPr>
          <p:nvPr/>
        </p:nvSpPr>
        <p:spPr bwMode="auto">
          <a:xfrm>
            <a:off x="3276600" y="4876800"/>
            <a:ext cx="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14" name="Line 24"/>
          <p:cNvSpPr>
            <a:spLocks noChangeShapeType="1"/>
          </p:cNvSpPr>
          <p:nvPr/>
        </p:nvSpPr>
        <p:spPr bwMode="auto">
          <a:xfrm>
            <a:off x="4648200" y="14478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15" name="Line 25"/>
          <p:cNvSpPr>
            <a:spLocks noChangeShapeType="1"/>
          </p:cNvSpPr>
          <p:nvPr/>
        </p:nvSpPr>
        <p:spPr bwMode="auto">
          <a:xfrm flipH="1">
            <a:off x="4648200" y="18288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16" name="Line 26"/>
          <p:cNvSpPr>
            <a:spLocks noChangeShapeType="1"/>
          </p:cNvSpPr>
          <p:nvPr/>
        </p:nvSpPr>
        <p:spPr bwMode="auto">
          <a:xfrm>
            <a:off x="4648200" y="40386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17" name="Line 27"/>
          <p:cNvSpPr>
            <a:spLocks noChangeShapeType="1"/>
          </p:cNvSpPr>
          <p:nvPr/>
        </p:nvSpPr>
        <p:spPr bwMode="auto">
          <a:xfrm flipH="1">
            <a:off x="4648200" y="44196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18" name="Line 28"/>
          <p:cNvSpPr>
            <a:spLocks noChangeShapeType="1"/>
          </p:cNvSpPr>
          <p:nvPr/>
        </p:nvSpPr>
        <p:spPr bwMode="auto">
          <a:xfrm>
            <a:off x="4648200" y="52578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19" name="Line 29"/>
          <p:cNvSpPr>
            <a:spLocks noChangeShapeType="1"/>
          </p:cNvSpPr>
          <p:nvPr/>
        </p:nvSpPr>
        <p:spPr bwMode="auto">
          <a:xfrm flipH="1">
            <a:off x="4648200" y="56388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20" name="Line 30"/>
          <p:cNvSpPr>
            <a:spLocks noChangeShapeType="1"/>
          </p:cNvSpPr>
          <p:nvPr/>
        </p:nvSpPr>
        <p:spPr bwMode="auto">
          <a:xfrm>
            <a:off x="1981200" y="27432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21" name="Line 31"/>
          <p:cNvSpPr>
            <a:spLocks noChangeShapeType="1"/>
          </p:cNvSpPr>
          <p:nvPr/>
        </p:nvSpPr>
        <p:spPr bwMode="auto">
          <a:xfrm flipH="1">
            <a:off x="1981200" y="31242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22" name="Rectangle 32"/>
          <p:cNvSpPr>
            <a:spLocks noChangeArrowheads="1"/>
          </p:cNvSpPr>
          <p:nvPr/>
        </p:nvSpPr>
        <p:spPr bwMode="auto">
          <a:xfrm>
            <a:off x="5562600" y="1219200"/>
            <a:ext cx="1752600" cy="9144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Verify</a:t>
            </a:r>
          </a:p>
          <a:p>
            <a:pPr algn="ctr" eaLnBrk="1" hangingPunct="1"/>
            <a:r>
              <a:rPr lang="en-US">
                <a:latin typeface="Arial" charset="0"/>
              </a:rPr>
              <a:t>Function</a:t>
            </a:r>
          </a:p>
        </p:txBody>
      </p:sp>
      <p:sp>
        <p:nvSpPr>
          <p:cNvPr id="4123" name="Rectangle 33"/>
          <p:cNvSpPr>
            <a:spLocks noChangeArrowheads="1"/>
          </p:cNvSpPr>
          <p:nvPr/>
        </p:nvSpPr>
        <p:spPr bwMode="auto">
          <a:xfrm>
            <a:off x="5562600" y="2514600"/>
            <a:ext cx="1752600" cy="9144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Verify</a:t>
            </a:r>
          </a:p>
          <a:p>
            <a:pPr algn="ctr" eaLnBrk="1" hangingPunct="1"/>
            <a:r>
              <a:rPr lang="en-US">
                <a:latin typeface="Arial" charset="0"/>
              </a:rPr>
              <a:t>Function</a:t>
            </a:r>
          </a:p>
        </p:txBody>
      </p:sp>
      <p:sp>
        <p:nvSpPr>
          <p:cNvPr id="4124" name="Rectangle 34"/>
          <p:cNvSpPr>
            <a:spLocks noChangeArrowheads="1"/>
          </p:cNvSpPr>
          <p:nvPr/>
        </p:nvSpPr>
        <p:spPr bwMode="auto">
          <a:xfrm>
            <a:off x="5562600" y="3810000"/>
            <a:ext cx="1752600" cy="914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Verify Function</a:t>
            </a:r>
          </a:p>
          <a:p>
            <a:pPr algn="ctr" eaLnBrk="1" hangingPunct="1"/>
            <a:r>
              <a:rPr lang="en-US">
                <a:latin typeface="Arial" charset="0"/>
              </a:rPr>
              <a:t>&amp; Timing</a:t>
            </a:r>
          </a:p>
        </p:txBody>
      </p:sp>
      <p:sp>
        <p:nvSpPr>
          <p:cNvPr id="4125" name="Rectangle 35"/>
          <p:cNvSpPr>
            <a:spLocks noChangeArrowheads="1"/>
          </p:cNvSpPr>
          <p:nvPr/>
        </p:nvSpPr>
        <p:spPr bwMode="auto">
          <a:xfrm>
            <a:off x="5486400" y="5029200"/>
            <a:ext cx="1752600" cy="9144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Verify </a:t>
            </a:r>
          </a:p>
          <a:p>
            <a:pPr algn="ctr" eaLnBrk="1" hangingPunct="1"/>
            <a:r>
              <a:rPr lang="en-US">
                <a:latin typeface="Arial" charset="0"/>
              </a:rPr>
              <a:t>Timing</a:t>
            </a:r>
          </a:p>
        </p:txBody>
      </p:sp>
      <p:sp>
        <p:nvSpPr>
          <p:cNvPr id="4126" name="Rectangle 36"/>
          <p:cNvSpPr>
            <a:spLocks noChangeArrowheads="1"/>
          </p:cNvSpPr>
          <p:nvPr/>
        </p:nvSpPr>
        <p:spPr bwMode="auto">
          <a:xfrm>
            <a:off x="228600" y="5029200"/>
            <a:ext cx="1752600" cy="9144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DRC &amp; LVS</a:t>
            </a:r>
          </a:p>
          <a:p>
            <a:pPr algn="ctr" eaLnBrk="1" hangingPunct="1"/>
            <a:r>
              <a:rPr lang="en-US">
                <a:latin typeface="Arial" charset="0"/>
              </a:rPr>
              <a:t>Verification</a:t>
            </a:r>
          </a:p>
        </p:txBody>
      </p:sp>
      <p:sp>
        <p:nvSpPr>
          <p:cNvPr id="4127" name="Line 37"/>
          <p:cNvSpPr>
            <a:spLocks noChangeShapeType="1"/>
          </p:cNvSpPr>
          <p:nvPr/>
        </p:nvSpPr>
        <p:spPr bwMode="auto">
          <a:xfrm>
            <a:off x="1981200" y="53340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28" name="Line 38"/>
          <p:cNvSpPr>
            <a:spLocks noChangeShapeType="1"/>
          </p:cNvSpPr>
          <p:nvPr/>
        </p:nvSpPr>
        <p:spPr bwMode="auto">
          <a:xfrm flipH="1">
            <a:off x="1981200" y="57150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29" name="Line 39"/>
          <p:cNvSpPr>
            <a:spLocks noChangeShapeType="1"/>
          </p:cNvSpPr>
          <p:nvPr/>
        </p:nvSpPr>
        <p:spPr bwMode="auto">
          <a:xfrm>
            <a:off x="3810000" y="5943600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30" name="Text Box 40"/>
          <p:cNvSpPr txBox="1">
            <a:spLocks noChangeArrowheads="1"/>
          </p:cNvSpPr>
          <p:nvPr/>
        </p:nvSpPr>
        <p:spPr bwMode="auto">
          <a:xfrm>
            <a:off x="2133600" y="6338888"/>
            <a:ext cx="39925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5"/>
                </a:solidFill>
              </a:rPr>
              <a:t>IC Mask Data/FPGA Configuration File</a:t>
            </a:r>
          </a:p>
        </p:txBody>
      </p:sp>
      <p:sp>
        <p:nvSpPr>
          <p:cNvPr id="4131" name="Text Box 41"/>
          <p:cNvSpPr txBox="1">
            <a:spLocks noChangeArrowheads="1"/>
          </p:cNvSpPr>
          <p:nvPr/>
        </p:nvSpPr>
        <p:spPr bwMode="auto">
          <a:xfrm>
            <a:off x="228600" y="4159250"/>
            <a:ext cx="18907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5"/>
                </a:solidFill>
              </a:rPr>
              <a:t>Standard Cell IC </a:t>
            </a:r>
          </a:p>
          <a:p>
            <a:r>
              <a:rPr lang="en-US" dirty="0">
                <a:solidFill>
                  <a:schemeClr val="accent5"/>
                </a:solidFill>
              </a:rPr>
              <a:t>&amp; FPGA/CPLD</a:t>
            </a:r>
          </a:p>
        </p:txBody>
      </p:sp>
      <p:sp>
        <p:nvSpPr>
          <p:cNvPr id="4132" name="Line 42"/>
          <p:cNvSpPr>
            <a:spLocks noChangeShapeType="1"/>
          </p:cNvSpPr>
          <p:nvPr/>
        </p:nvSpPr>
        <p:spPr bwMode="auto">
          <a:xfrm>
            <a:off x="1828800" y="4495800"/>
            <a:ext cx="685800" cy="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33" name="Text Box 43"/>
          <p:cNvSpPr txBox="1">
            <a:spLocks noChangeArrowheads="1"/>
          </p:cNvSpPr>
          <p:nvPr/>
        </p:nvSpPr>
        <p:spPr bwMode="auto">
          <a:xfrm>
            <a:off x="2449513" y="2133600"/>
            <a:ext cx="11318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5"/>
                </a:solidFill>
              </a:rPr>
              <a:t>Synthesis</a:t>
            </a:r>
          </a:p>
        </p:txBody>
      </p:sp>
      <p:sp>
        <p:nvSpPr>
          <p:cNvPr id="4134" name="Line 45"/>
          <p:cNvSpPr>
            <a:spLocks noChangeShapeType="1"/>
          </p:cNvSpPr>
          <p:nvPr/>
        </p:nvSpPr>
        <p:spPr bwMode="auto">
          <a:xfrm>
            <a:off x="1066800" y="33528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35" name="Text Box 46"/>
          <p:cNvSpPr txBox="1">
            <a:spLocks noChangeArrowheads="1"/>
          </p:cNvSpPr>
          <p:nvPr/>
        </p:nvSpPr>
        <p:spPr bwMode="auto">
          <a:xfrm>
            <a:off x="381000" y="3505200"/>
            <a:ext cx="1411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5"/>
                </a:solidFill>
              </a:rPr>
              <a:t>Test vectors</a:t>
            </a:r>
          </a:p>
        </p:txBody>
      </p:sp>
      <p:sp>
        <p:nvSpPr>
          <p:cNvPr id="4136" name="Text Box 47"/>
          <p:cNvSpPr txBox="1">
            <a:spLocks noChangeArrowheads="1"/>
          </p:cNvSpPr>
          <p:nvPr/>
        </p:nvSpPr>
        <p:spPr bwMode="auto">
          <a:xfrm>
            <a:off x="4419600" y="3405188"/>
            <a:ext cx="16367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5"/>
                </a:solidFill>
              </a:rPr>
              <a:t>Full-custom</a:t>
            </a:r>
            <a:r>
              <a:rPr lang="en-US" dirty="0">
                <a:solidFill>
                  <a:schemeClr val="hlink"/>
                </a:solidFill>
              </a:rPr>
              <a:t> IC</a:t>
            </a:r>
          </a:p>
        </p:txBody>
      </p:sp>
      <p:sp>
        <p:nvSpPr>
          <p:cNvPr id="4137" name="Line 48"/>
          <p:cNvSpPr>
            <a:spLocks noChangeShapeType="1"/>
          </p:cNvSpPr>
          <p:nvPr/>
        </p:nvSpPr>
        <p:spPr bwMode="auto">
          <a:xfrm flipH="1">
            <a:off x="4038600" y="3581400"/>
            <a:ext cx="457200" cy="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7772400" y="1981200"/>
            <a:ext cx="11825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Front-End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Design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772400" y="4572000"/>
            <a:ext cx="11242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Back-End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Design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4" name="Right Brace 43"/>
          <p:cNvSpPr/>
          <p:nvPr/>
        </p:nvSpPr>
        <p:spPr>
          <a:xfrm>
            <a:off x="7467600" y="1219200"/>
            <a:ext cx="228600" cy="2209800"/>
          </a:xfrm>
          <a:prstGeom prst="rightBrac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ight Brace 44"/>
          <p:cNvSpPr/>
          <p:nvPr/>
        </p:nvSpPr>
        <p:spPr>
          <a:xfrm>
            <a:off x="7467600" y="3733800"/>
            <a:ext cx="228600" cy="2209800"/>
          </a:xfrm>
          <a:prstGeom prst="rightBrac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857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User-Defined Data Types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/>
            <a:r>
              <a:rPr lang="en-US" dirty="0" smtClean="0"/>
              <a:t>Any abstract data type can be created</a:t>
            </a:r>
          </a:p>
          <a:p>
            <a:pPr eaLnBrk="1" hangingPunct="1"/>
            <a:r>
              <a:rPr lang="en-US" dirty="0" smtClean="0"/>
              <a:t>Examples: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		</a:t>
            </a:r>
            <a:r>
              <a:rPr lang="en-US" dirty="0" smtClean="0">
                <a:solidFill>
                  <a:srgbClr val="00B0F0"/>
                </a:solidFill>
              </a:rPr>
              <a:t>type mnemonic is (</a:t>
            </a:r>
            <a:r>
              <a:rPr lang="en-US" dirty="0" err="1" smtClean="0">
                <a:solidFill>
                  <a:srgbClr val="00B0F0"/>
                </a:solidFill>
              </a:rPr>
              <a:t>add,sub,mov,jmp</a:t>
            </a:r>
            <a:r>
              <a:rPr lang="en-US" dirty="0" smtClean="0">
                <a:solidFill>
                  <a:srgbClr val="00B0F0"/>
                </a:solidFill>
              </a:rPr>
              <a:t>);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>
                <a:solidFill>
                  <a:srgbClr val="00B0F0"/>
                </a:solidFill>
              </a:rPr>
              <a:t>		signal op: mnemonic;</a:t>
            </a:r>
          </a:p>
          <a:p>
            <a:pPr eaLnBrk="1" hangingPunct="1">
              <a:buFont typeface="Wingdings" pitchFamily="2" charset="2"/>
              <a:buNone/>
            </a:pPr>
            <a:endParaRPr lang="en-US" dirty="0" smtClean="0">
              <a:solidFill>
                <a:srgbClr val="00B0F0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>
                <a:solidFill>
                  <a:srgbClr val="00B0F0"/>
                </a:solidFill>
              </a:rPr>
              <a:t>		type byte is array(0 to 7) of bit;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>
                <a:solidFill>
                  <a:srgbClr val="00B0F0"/>
                </a:solidFill>
              </a:rPr>
              <a:t>		signal </a:t>
            </a:r>
            <a:r>
              <a:rPr lang="en-US" dirty="0" err="1" smtClean="0">
                <a:solidFill>
                  <a:srgbClr val="00B0F0"/>
                </a:solidFill>
              </a:rPr>
              <a:t>dbus</a:t>
            </a:r>
            <a:r>
              <a:rPr lang="en-US" dirty="0" smtClean="0">
                <a:solidFill>
                  <a:srgbClr val="00B0F0"/>
                </a:solidFill>
              </a:rPr>
              <a:t>: byte;</a:t>
            </a:r>
          </a:p>
          <a:p>
            <a:pPr eaLnBrk="1" hangingPunct="1">
              <a:tabLst>
                <a:tab pos="0" algn="l"/>
                <a:tab pos="165100" algn="l"/>
                <a:tab pos="225425" algn="l"/>
                <a:tab pos="284163" algn="l"/>
              </a:tabLst>
            </a:pPr>
            <a:r>
              <a:rPr lang="en-US" dirty="0" smtClean="0"/>
              <a:t>	Subtype of a previously-defined type: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>
                <a:solidFill>
                  <a:srgbClr val="00B0F0"/>
                </a:solidFill>
              </a:rPr>
              <a:t>		subtype int4 is integer range 0 to 15;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>
                <a:solidFill>
                  <a:srgbClr val="00B0F0"/>
                </a:solidFill>
              </a:rPr>
              <a:t>		subtype natural is integer range 0 to </a:t>
            </a:r>
            <a:r>
              <a:rPr lang="en-US" dirty="0" err="1" smtClean="0">
                <a:solidFill>
                  <a:srgbClr val="00B0F0"/>
                </a:solidFill>
              </a:rPr>
              <a:t>integer’high</a:t>
            </a:r>
            <a:r>
              <a:rPr lang="en-US" dirty="0" smtClean="0">
                <a:solidFill>
                  <a:srgbClr val="00B0F0"/>
                </a:solidFill>
              </a:rPr>
              <a:t>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Miscellaneous – for register transfer design</a:t>
            </a:r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458200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“Alias</a:t>
            </a:r>
            <a:r>
              <a:rPr lang="en-US" sz="2800" dirty="0"/>
              <a:t>” for existing elements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3200" dirty="0"/>
              <a:t>		</a:t>
            </a:r>
            <a:r>
              <a:rPr lang="en-US" sz="2400" dirty="0"/>
              <a:t>signal </a:t>
            </a:r>
            <a:r>
              <a:rPr lang="en-US" sz="2400" dirty="0" smtClean="0"/>
              <a:t>instruction: </a:t>
            </a:r>
            <a:r>
              <a:rPr lang="en-US" sz="2400" dirty="0" err="1"/>
              <a:t>bit_vector</a:t>
            </a:r>
            <a:r>
              <a:rPr lang="en-US" sz="2400" dirty="0"/>
              <a:t>(0 to 31);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/>
              <a:t>		</a:t>
            </a:r>
            <a:r>
              <a:rPr lang="en-US" sz="2400" dirty="0">
                <a:solidFill>
                  <a:srgbClr val="0070C0"/>
                </a:solidFill>
              </a:rPr>
              <a:t>alias </a:t>
            </a:r>
            <a:r>
              <a:rPr lang="en-US" sz="2400" dirty="0" err="1">
                <a:solidFill>
                  <a:srgbClr val="0070C0"/>
                </a:solidFill>
              </a:rPr>
              <a:t>opcode</a:t>
            </a:r>
            <a:r>
              <a:rPr lang="en-US" sz="2400" dirty="0"/>
              <a:t>: </a:t>
            </a:r>
            <a:r>
              <a:rPr lang="en-US" sz="2400" dirty="0" err="1"/>
              <a:t>bit_vector</a:t>
            </a:r>
            <a:r>
              <a:rPr lang="en-US" sz="2400" dirty="0"/>
              <a:t>(0 to 5) is </a:t>
            </a:r>
            <a:r>
              <a:rPr lang="en-US" sz="2400" dirty="0" smtClean="0"/>
              <a:t>instruction(0 </a:t>
            </a:r>
            <a:r>
              <a:rPr lang="en-US" sz="2400" dirty="0"/>
              <a:t>to 5);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/>
              <a:t>		</a:t>
            </a:r>
            <a:r>
              <a:rPr lang="en-US" sz="2400" dirty="0">
                <a:solidFill>
                  <a:srgbClr val="0070C0"/>
                </a:solidFill>
              </a:rPr>
              <a:t>alias rd</a:t>
            </a:r>
            <a:r>
              <a:rPr lang="en-US" sz="2400" dirty="0"/>
              <a:t>: </a:t>
            </a:r>
            <a:r>
              <a:rPr lang="en-US" sz="2400" dirty="0" err="1"/>
              <a:t>bit_vector</a:t>
            </a:r>
            <a:r>
              <a:rPr lang="en-US" sz="2400" dirty="0"/>
              <a:t>(0 to 4) is </a:t>
            </a:r>
            <a:r>
              <a:rPr lang="en-US" sz="2400" dirty="0" smtClean="0"/>
              <a:t>instruction(6 </a:t>
            </a:r>
            <a:r>
              <a:rPr lang="en-US" sz="2400" dirty="0"/>
              <a:t>to 10);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/>
              <a:t>		</a:t>
            </a:r>
            <a:r>
              <a:rPr lang="en-US" sz="2400" dirty="0">
                <a:solidFill>
                  <a:srgbClr val="0070C0"/>
                </a:solidFill>
              </a:rPr>
              <a:t>alias </a:t>
            </a:r>
            <a:r>
              <a:rPr lang="en-US" sz="2400" dirty="0" err="1">
                <a:solidFill>
                  <a:srgbClr val="0070C0"/>
                </a:solidFill>
              </a:rPr>
              <a:t>rs</a:t>
            </a:r>
            <a:r>
              <a:rPr lang="en-US" sz="2400" dirty="0"/>
              <a:t>: </a:t>
            </a:r>
            <a:r>
              <a:rPr lang="en-US" sz="2400" dirty="0" err="1"/>
              <a:t>bit_vector</a:t>
            </a:r>
            <a:r>
              <a:rPr lang="en-US" sz="2400" dirty="0"/>
              <a:t>(0 to 4) is </a:t>
            </a:r>
            <a:r>
              <a:rPr lang="en-US" sz="2400" dirty="0" smtClean="0"/>
              <a:t>instruction(11 </a:t>
            </a:r>
            <a:r>
              <a:rPr lang="en-US" sz="2400" dirty="0"/>
              <a:t>to 15);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Fill a </a:t>
            </a:r>
            <a:r>
              <a:rPr lang="en-US" sz="2800" dirty="0" smtClean="0"/>
              <a:t>vector </a:t>
            </a:r>
            <a:r>
              <a:rPr lang="en-US" sz="2800" dirty="0"/>
              <a:t>with a constant (right-most bits):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/>
              <a:t>		</a:t>
            </a:r>
            <a:r>
              <a:rPr lang="en-US" sz="2400" dirty="0"/>
              <a:t>A &lt;= (‘0’,’1’,’1’, others =&gt; ‘0</a:t>
            </a:r>
            <a:r>
              <a:rPr lang="en-US" sz="2400" dirty="0" smtClean="0"/>
              <a:t>’);</a:t>
            </a:r>
          </a:p>
          <a:p>
            <a:pPr>
              <a:lnSpc>
                <a:spcPct val="90000"/>
              </a:lnSpc>
              <a:buNone/>
            </a:pPr>
            <a:r>
              <a:rPr lang="en-US" sz="2400" dirty="0" smtClean="0"/>
              <a:t>		A &lt;= (others =&gt; ‘0’);   </a:t>
            </a:r>
            <a:r>
              <a:rPr lang="en-US" sz="2400" dirty="0" smtClean="0">
                <a:solidFill>
                  <a:srgbClr val="0070C0"/>
                </a:solidFill>
              </a:rPr>
              <a:t>-- set to all 0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/>
              <a:t>		B(15 </a:t>
            </a:r>
            <a:r>
              <a:rPr lang="en-US" sz="2400" dirty="0" err="1"/>
              <a:t>downto</a:t>
            </a:r>
            <a:r>
              <a:rPr lang="en-US" sz="2400" dirty="0"/>
              <a:t> 0) &lt;= C(15 </a:t>
            </a:r>
            <a:r>
              <a:rPr lang="en-US" sz="2400" dirty="0" err="1"/>
              <a:t>downto</a:t>
            </a:r>
            <a:r>
              <a:rPr lang="en-US" sz="2400" dirty="0"/>
              <a:t> 0);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/>
              <a:t>		B(31 </a:t>
            </a:r>
            <a:r>
              <a:rPr lang="en-US" sz="2400" dirty="0" err="1"/>
              <a:t>downto</a:t>
            </a:r>
            <a:r>
              <a:rPr lang="en-US" sz="2400" dirty="0"/>
              <a:t> 16) &lt;= (others =&gt; C(15)); </a:t>
            </a:r>
            <a:r>
              <a:rPr lang="en-US" sz="2400" dirty="0">
                <a:solidFill>
                  <a:srgbClr val="0070C0"/>
                </a:solidFill>
              </a:rPr>
              <a:t>-- sign extension!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Concatenate bits and </a:t>
            </a:r>
            <a:r>
              <a:rPr lang="en-US" sz="2800" dirty="0" err="1"/>
              <a:t>bit_vectors</a:t>
            </a:r>
            <a:endParaRPr lang="en-US" sz="28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/>
              <a:t>		A &lt;= B &amp; C(0 to 3) &amp; “00”; </a:t>
            </a:r>
            <a:r>
              <a:rPr lang="en-US" sz="2400" dirty="0">
                <a:solidFill>
                  <a:srgbClr val="0070C0"/>
                </a:solidFill>
              </a:rPr>
              <a:t>-- A is 16 bits, B is </a:t>
            </a:r>
            <a:r>
              <a:rPr lang="en-US" sz="2400" dirty="0" smtClean="0">
                <a:solidFill>
                  <a:srgbClr val="0070C0"/>
                </a:solidFill>
              </a:rPr>
              <a:t>10 bits</a:t>
            </a:r>
            <a:endParaRPr lang="en-US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228600" y="1447984"/>
            <a:ext cx="7961090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en-US" sz="3200" dirty="0">
              <a:solidFill>
                <a:srgbClr val="FFFF00"/>
              </a:solidFill>
            </a:endParaRPr>
          </a:p>
          <a:p>
            <a:r>
              <a:rPr lang="en-US" sz="2400" dirty="0"/>
              <a:t>entity </a:t>
            </a:r>
            <a:r>
              <a:rPr lang="en-US" sz="2400" dirty="0" err="1"/>
              <a:t>Half_Adder</a:t>
            </a:r>
            <a:r>
              <a:rPr lang="en-US" sz="2400" dirty="0"/>
              <a:t> is</a:t>
            </a:r>
          </a:p>
          <a:p>
            <a:r>
              <a:rPr lang="en-US" sz="2400" dirty="0"/>
              <a:t>      port (X, Y : in BIT := '0'; </a:t>
            </a:r>
          </a:p>
          <a:p>
            <a:r>
              <a:rPr lang="en-US" sz="2400" dirty="0"/>
              <a:t>               Sum, </a:t>
            </a:r>
            <a:r>
              <a:rPr lang="en-US" sz="2400" dirty="0" err="1"/>
              <a:t>Cout</a:t>
            </a:r>
            <a:r>
              <a:rPr lang="en-US" sz="2400" dirty="0"/>
              <a:t> : out BIT); </a:t>
            </a:r>
            <a:r>
              <a:rPr lang="en-US" sz="2400" dirty="0">
                <a:solidFill>
                  <a:srgbClr val="00B0F0"/>
                </a:solidFill>
              </a:rPr>
              <a:t>-- formals </a:t>
            </a:r>
          </a:p>
          <a:p>
            <a:r>
              <a:rPr lang="en-US" sz="2400" dirty="0"/>
              <a:t>end; </a:t>
            </a:r>
          </a:p>
          <a:p>
            <a:endParaRPr lang="en-US" sz="2400" dirty="0"/>
          </a:p>
          <a:p>
            <a:r>
              <a:rPr lang="en-US" sz="2400" dirty="0"/>
              <a:t>architecture Behave of </a:t>
            </a:r>
            <a:r>
              <a:rPr lang="en-US" sz="2400" dirty="0" err="1"/>
              <a:t>Half_Adder</a:t>
            </a:r>
            <a:r>
              <a:rPr lang="en-US" sz="2400" dirty="0"/>
              <a:t> is</a:t>
            </a:r>
          </a:p>
          <a:p>
            <a:r>
              <a:rPr lang="en-US" sz="2400" dirty="0"/>
              <a:t>begin</a:t>
            </a:r>
          </a:p>
          <a:p>
            <a:r>
              <a:rPr lang="en-US" sz="2400" dirty="0"/>
              <a:t>      Sum &lt;= X </a:t>
            </a:r>
            <a:r>
              <a:rPr lang="en-US" sz="2400" dirty="0" err="1"/>
              <a:t>xor</a:t>
            </a:r>
            <a:r>
              <a:rPr lang="en-US" sz="2400" dirty="0"/>
              <a:t> Y;   </a:t>
            </a:r>
            <a:r>
              <a:rPr lang="en-US" sz="2400" dirty="0">
                <a:solidFill>
                  <a:srgbClr val="00B0F0"/>
                </a:solidFill>
              </a:rPr>
              <a:t>-- use formals from entity</a:t>
            </a:r>
          </a:p>
          <a:p>
            <a:r>
              <a:rPr lang="en-US" sz="2400" dirty="0"/>
              <a:t>      </a:t>
            </a:r>
            <a:r>
              <a:rPr lang="en-US" sz="2400" dirty="0" err="1"/>
              <a:t>Cout</a:t>
            </a:r>
            <a:r>
              <a:rPr lang="en-US" sz="2400" dirty="0"/>
              <a:t> &lt;= X and Y; </a:t>
            </a:r>
          </a:p>
          <a:p>
            <a:r>
              <a:rPr lang="en-US" sz="2400" dirty="0"/>
              <a:t>end Behave; </a:t>
            </a:r>
          </a:p>
          <a:p>
            <a:endParaRPr lang="en-US" sz="28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 defines function/structure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Behavioral </a:t>
            </a:r>
            <a:r>
              <a:rPr lang="en-US" dirty="0" smtClean="0"/>
              <a:t>architecture example 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70C0"/>
                </a:solidFill>
              </a:rPr>
              <a:t>(no circuit structure specified)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524000"/>
            <a:ext cx="8229600" cy="46323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800" smtClean="0"/>
              <a:t>architecture dataflow of full_add1 is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smtClean="0"/>
              <a:t>begin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smtClean="0"/>
              <a:t>	sum &lt;= a xor b xor cin after 1 ns;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smtClean="0"/>
              <a:t>   cout &lt;= (a and b) or (a and cin) or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smtClean="0"/>
              <a:t>			(b and cin) after 1 ns;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smtClean="0"/>
              <a:t>end;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 using an internal signal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architecture dataflow of full_add1 is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>
                <a:solidFill>
                  <a:srgbClr val="00B0F0"/>
                </a:solidFill>
              </a:rPr>
              <a:t>   signal x1: </a:t>
            </a:r>
            <a:r>
              <a:rPr lang="en-US" dirty="0" err="1" smtClean="0">
                <a:solidFill>
                  <a:srgbClr val="00B0F0"/>
                </a:solidFill>
              </a:rPr>
              <a:t>std_logic</a:t>
            </a:r>
            <a:r>
              <a:rPr lang="en-US" dirty="0" smtClean="0">
                <a:solidFill>
                  <a:srgbClr val="00B0F0"/>
                </a:solidFill>
              </a:rPr>
              <a:t>; -- internal signal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begin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B0F0"/>
                </a:solidFill>
              </a:rPr>
              <a:t>x1</a:t>
            </a:r>
            <a:r>
              <a:rPr lang="en-US" dirty="0" smtClean="0"/>
              <a:t> &lt;= a </a:t>
            </a:r>
            <a:r>
              <a:rPr lang="en-US" dirty="0" err="1" smtClean="0"/>
              <a:t>xor</a:t>
            </a:r>
            <a:r>
              <a:rPr lang="en-US" dirty="0" smtClean="0"/>
              <a:t> b after 1 ns;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	sum &lt;= </a:t>
            </a:r>
            <a:r>
              <a:rPr lang="en-US" dirty="0" smtClean="0">
                <a:solidFill>
                  <a:srgbClr val="00B0F0"/>
                </a:solidFill>
              </a:rPr>
              <a:t>x1</a:t>
            </a:r>
            <a:r>
              <a:rPr lang="en-US" dirty="0" smtClean="0"/>
              <a:t> </a:t>
            </a:r>
            <a:r>
              <a:rPr lang="en-US" dirty="0" err="1" smtClean="0"/>
              <a:t>xor</a:t>
            </a:r>
            <a:r>
              <a:rPr lang="en-US" dirty="0" smtClean="0"/>
              <a:t> </a:t>
            </a:r>
            <a:r>
              <a:rPr lang="en-US" dirty="0" err="1" smtClean="0"/>
              <a:t>cin</a:t>
            </a:r>
            <a:r>
              <a:rPr lang="en-US" dirty="0" smtClean="0"/>
              <a:t> after 1 ns;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   </a:t>
            </a:r>
            <a:r>
              <a:rPr lang="en-US" dirty="0" err="1" smtClean="0"/>
              <a:t>cout</a:t>
            </a:r>
            <a:r>
              <a:rPr lang="en-US" dirty="0" smtClean="0"/>
              <a:t> &lt;= (a and b) or (a and </a:t>
            </a:r>
            <a:r>
              <a:rPr lang="en-US" dirty="0" err="1" smtClean="0"/>
              <a:t>cin</a:t>
            </a:r>
            <a:r>
              <a:rPr lang="en-US" dirty="0" smtClean="0"/>
              <a:t>) or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			(b and </a:t>
            </a:r>
            <a:r>
              <a:rPr lang="en-US" dirty="0" err="1" smtClean="0"/>
              <a:t>cin</a:t>
            </a:r>
            <a:r>
              <a:rPr lang="en-US" dirty="0" smtClean="0"/>
              <a:t>) after 1 ns;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end;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VHDL Signals and Simulation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229600" cy="46482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Signal assignment statement creates a “driver” for the signal</a:t>
            </a:r>
          </a:p>
          <a:p>
            <a:pPr lvl="1" eaLnBrk="1" hangingPunct="1"/>
            <a:r>
              <a:rPr lang="en-US" sz="2400" dirty="0" smtClean="0"/>
              <a:t>An “event” is a time/value pair for a signal change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400" dirty="0" smtClean="0">
                <a:solidFill>
                  <a:srgbClr val="00B0F0"/>
                </a:solidFill>
              </a:rPr>
              <a:t>	Ex.  (‘1’, 5 ns) – Signal assigned value ‘1’ at current time + 5ns</a:t>
            </a:r>
          </a:p>
          <a:p>
            <a:pPr lvl="1" eaLnBrk="1" hangingPunct="1"/>
            <a:endParaRPr lang="en-US" sz="2400" dirty="0" smtClean="0"/>
          </a:p>
          <a:p>
            <a:pPr lvl="1" eaLnBrk="1" hangingPunct="1"/>
            <a:r>
              <a:rPr lang="en-US" sz="2400" dirty="0" smtClean="0"/>
              <a:t>Driver contains a queue of pending events</a:t>
            </a:r>
          </a:p>
          <a:p>
            <a:pPr lvl="1" eaLnBrk="1" hangingPunct="1"/>
            <a:r>
              <a:rPr lang="en-US" sz="2400" dirty="0" smtClean="0"/>
              <a:t>Only </a:t>
            </a:r>
            <a:r>
              <a:rPr lang="en-US" sz="2400" u="sng" dirty="0" smtClean="0"/>
              <a:t>one driver per signal</a:t>
            </a:r>
            <a:r>
              <a:rPr lang="en-US" sz="2400" dirty="0" smtClean="0"/>
              <a:t> (except for special buses) – </a:t>
            </a:r>
            <a:r>
              <a:rPr lang="en-US" sz="2400" i="1" dirty="0" smtClean="0"/>
              <a:t>can only drive signal at one point in the model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Signal assignment statement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Model signal driven by a value (signal value produced by “hardware”)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>
                <a:solidFill>
                  <a:srgbClr val="C00000"/>
                </a:solidFill>
              </a:rPr>
              <a:t>			</a:t>
            </a:r>
            <a:r>
              <a:rPr lang="en-US" sz="2800" dirty="0" smtClean="0">
                <a:solidFill>
                  <a:srgbClr val="00B0F0"/>
                </a:solidFill>
              </a:rPr>
              <a:t>a &lt;= b and c </a:t>
            </a:r>
            <a:r>
              <a:rPr lang="en-US" sz="2800" dirty="0" smtClean="0">
                <a:solidFill>
                  <a:srgbClr val="FF0000"/>
                </a:solidFill>
              </a:rPr>
              <a:t>after 1 ns</a:t>
            </a:r>
            <a:r>
              <a:rPr lang="en-US" sz="2800" dirty="0" smtClean="0">
                <a:solidFill>
                  <a:srgbClr val="C00000"/>
                </a:solidFill>
              </a:rPr>
              <a:t>;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800" dirty="0" smtClean="0"/>
              <a:t>Data types must match (</a:t>
            </a:r>
            <a:r>
              <a:rPr lang="en-US" sz="2800" dirty="0" smtClean="0">
                <a:solidFill>
                  <a:srgbClr val="00B050"/>
                </a:solidFill>
              </a:rPr>
              <a:t>strongly typed</a:t>
            </a:r>
            <a:r>
              <a:rPr lang="en-US" sz="2800" dirty="0" smtClean="0"/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800" dirty="0" smtClean="0"/>
              <a:t>Delay can be specified (as above)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800" dirty="0" smtClean="0"/>
              <a:t>Infinitesimally small delay “delta” inserted if no delay specified: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>
                <a:solidFill>
                  <a:srgbClr val="00B0F0"/>
                </a:solidFill>
              </a:rPr>
              <a:t>			a &lt;= b and c;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800" dirty="0" smtClean="0"/>
              <a:t>Signals cannot change in zero time!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800" dirty="0" smtClean="0">
                <a:solidFill>
                  <a:srgbClr val="C00000"/>
                </a:solidFill>
              </a:rPr>
              <a:t>Delay usually unknown in behavioral </a:t>
            </a:r>
            <a:r>
              <a:rPr lang="en-US" sz="2800" dirty="0" smtClean="0">
                <a:solidFill>
                  <a:srgbClr val="C00000"/>
                </a:solidFill>
              </a:rPr>
              <a:t>&amp; RTL models </a:t>
            </a:r>
            <a:r>
              <a:rPr lang="en-US" sz="2800" dirty="0" smtClean="0">
                <a:solidFill>
                  <a:srgbClr val="C00000"/>
                </a:solidFill>
              </a:rPr>
              <a:t>and therefore omitted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Concurrent Statements and </a:t>
            </a:r>
            <a:br>
              <a:rPr lang="en-US"/>
            </a:br>
            <a:r>
              <a:rPr lang="en-US"/>
              <a:t>Event-Driven Simulation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/>
            <a:r>
              <a:rPr lang="en-US" sz="2800" smtClean="0"/>
              <a:t>Statements appear to be evaluated concurrently</a:t>
            </a:r>
          </a:p>
          <a:p>
            <a:pPr eaLnBrk="1" hangingPunct="1"/>
            <a:r>
              <a:rPr lang="en-US" sz="2800" smtClean="0"/>
              <a:t>Time held constant during statement evaluation</a:t>
            </a:r>
          </a:p>
          <a:p>
            <a:pPr eaLnBrk="1" hangingPunct="1"/>
            <a:r>
              <a:rPr lang="en-US" sz="2800" smtClean="0"/>
              <a:t>Each statement affected by a signal event at time T is evaluated</a:t>
            </a:r>
          </a:p>
          <a:p>
            <a:pPr eaLnBrk="1" hangingPunct="1"/>
            <a:r>
              <a:rPr lang="en-US" sz="2800" smtClean="0"/>
              <a:t>Any resulting events are “scheduled” in the affected signal driver</a:t>
            </a:r>
          </a:p>
          <a:p>
            <a:pPr eaLnBrk="1" hangingPunct="1"/>
            <a:r>
              <a:rPr lang="en-US" sz="2800" smtClean="0"/>
              <a:t>New values take effect when time advances to the scheduled event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Event-Driven Simulation Example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47800"/>
            <a:ext cx="8229600" cy="47085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				a &lt;= b after 1ns;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				c &lt;= a after 1ns;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u="sng" dirty="0" smtClean="0"/>
              <a:t>Time   a     b    c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 T      ‘0’   ‘0’   ‘0’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 T+1  ‘0’   ‘1’   ‘0’    - external event on b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 T+2  ‘1’   ‘1’   ‘0’    - resulting event on a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 T+3  ‘1’   ‘1’   ‘1’    - resulting event on 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/>
              <a:t>Structural architecture example</a:t>
            </a:r>
            <a:br>
              <a:rPr lang="en-US" sz="4000" dirty="0"/>
            </a:br>
            <a:r>
              <a:rPr lang="en-US" sz="3600" dirty="0"/>
              <a:t>(no behavior specified)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71600"/>
            <a:ext cx="7315200" cy="4340483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 smtClean="0"/>
              <a:t>architecture structure of full_add1 is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 smtClean="0"/>
              <a:t>	</a:t>
            </a:r>
            <a:r>
              <a:rPr lang="en-US" sz="2000" dirty="0" smtClean="0">
                <a:solidFill>
                  <a:srgbClr val="C00000"/>
                </a:solidFill>
              </a:rPr>
              <a:t>component </a:t>
            </a:r>
            <a:r>
              <a:rPr lang="en-US" sz="2000" dirty="0" err="1" smtClean="0">
                <a:solidFill>
                  <a:srgbClr val="C00000"/>
                </a:solidFill>
              </a:rPr>
              <a:t>xor</a:t>
            </a:r>
            <a:r>
              <a:rPr lang="en-US" sz="2000" dirty="0" smtClean="0">
                <a:solidFill>
                  <a:srgbClr val="C00000"/>
                </a:solidFill>
              </a:rPr>
              <a:t>	-- declare component to be used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		port (</a:t>
            </a:r>
            <a:r>
              <a:rPr lang="en-US" sz="2000" dirty="0" err="1" smtClean="0">
                <a:solidFill>
                  <a:srgbClr val="C00000"/>
                </a:solidFill>
              </a:rPr>
              <a:t>x,y</a:t>
            </a:r>
            <a:r>
              <a:rPr lang="en-US" sz="2000" dirty="0" smtClean="0">
                <a:solidFill>
                  <a:srgbClr val="C00000"/>
                </a:solidFill>
              </a:rPr>
              <a:t>: in bit;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			z: out bit);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	end component;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	for all: </a:t>
            </a:r>
            <a:r>
              <a:rPr lang="en-US" sz="2000" dirty="0" err="1" smtClean="0">
                <a:solidFill>
                  <a:srgbClr val="C00000"/>
                </a:solidFill>
              </a:rPr>
              <a:t>xor</a:t>
            </a:r>
            <a:r>
              <a:rPr lang="en-US" sz="2000" dirty="0" smtClean="0">
                <a:solidFill>
                  <a:srgbClr val="C00000"/>
                </a:solidFill>
              </a:rPr>
              <a:t> use entity </a:t>
            </a:r>
            <a:r>
              <a:rPr lang="en-US" sz="2000" dirty="0" err="1" smtClean="0">
                <a:solidFill>
                  <a:srgbClr val="C00000"/>
                </a:solidFill>
              </a:rPr>
              <a:t>work.xor</a:t>
            </a:r>
            <a:r>
              <a:rPr lang="en-US" sz="2000" dirty="0" smtClean="0">
                <a:solidFill>
                  <a:srgbClr val="C00000"/>
                </a:solidFill>
              </a:rPr>
              <a:t>(</a:t>
            </a:r>
            <a:r>
              <a:rPr lang="en-US" sz="2000" dirty="0" err="1" smtClean="0">
                <a:solidFill>
                  <a:srgbClr val="C00000"/>
                </a:solidFill>
              </a:rPr>
              <a:t>eqns</a:t>
            </a:r>
            <a:r>
              <a:rPr lang="en-US" sz="2000" dirty="0" smtClean="0">
                <a:solidFill>
                  <a:srgbClr val="C00000"/>
                </a:solidFill>
              </a:rPr>
              <a:t>); </a:t>
            </a:r>
            <a:r>
              <a:rPr lang="en-US" sz="2000" dirty="0" smtClean="0"/>
              <a:t>-- if multiple arch’s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 smtClean="0"/>
              <a:t>	signal x1: bit;	-- signal internal to this component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 smtClean="0"/>
              <a:t>begin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	G1: </a:t>
            </a:r>
            <a:r>
              <a:rPr lang="en-US" sz="2000" dirty="0" err="1" smtClean="0">
                <a:solidFill>
                  <a:srgbClr val="C00000"/>
                </a:solidFill>
              </a:rPr>
              <a:t>xor</a:t>
            </a:r>
            <a:r>
              <a:rPr lang="en-US" sz="2000" dirty="0" smtClean="0">
                <a:solidFill>
                  <a:srgbClr val="C00000"/>
                </a:solidFill>
              </a:rPr>
              <a:t> port map (a, b, x1);	-- instantiate 1</a:t>
            </a:r>
            <a:r>
              <a:rPr lang="en-US" sz="2000" baseline="30000" dirty="0" smtClean="0">
                <a:solidFill>
                  <a:srgbClr val="C00000"/>
                </a:solidFill>
              </a:rPr>
              <a:t>st</a:t>
            </a:r>
            <a:r>
              <a:rPr lang="en-US" sz="2000" dirty="0" smtClean="0">
                <a:solidFill>
                  <a:srgbClr val="C00000"/>
                </a:solidFill>
              </a:rPr>
              <a:t>  </a:t>
            </a:r>
            <a:r>
              <a:rPr lang="en-US" sz="2000" dirty="0" err="1" smtClean="0">
                <a:solidFill>
                  <a:srgbClr val="C00000"/>
                </a:solidFill>
              </a:rPr>
              <a:t>xor</a:t>
            </a:r>
            <a:r>
              <a:rPr lang="en-US" sz="2000" dirty="0" smtClean="0">
                <a:solidFill>
                  <a:srgbClr val="C00000"/>
                </a:solidFill>
              </a:rPr>
              <a:t> gate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	G2: </a:t>
            </a:r>
            <a:r>
              <a:rPr lang="en-US" sz="2000" dirty="0" err="1" smtClean="0">
                <a:solidFill>
                  <a:srgbClr val="C00000"/>
                </a:solidFill>
              </a:rPr>
              <a:t>xor</a:t>
            </a:r>
            <a:r>
              <a:rPr lang="en-US" sz="2000" dirty="0" smtClean="0">
                <a:solidFill>
                  <a:srgbClr val="C00000"/>
                </a:solidFill>
              </a:rPr>
              <a:t> port map (x1, </a:t>
            </a:r>
            <a:r>
              <a:rPr lang="en-US" sz="2000" dirty="0" err="1" smtClean="0">
                <a:solidFill>
                  <a:srgbClr val="C00000"/>
                </a:solidFill>
              </a:rPr>
              <a:t>cin</a:t>
            </a:r>
            <a:r>
              <a:rPr lang="en-US" sz="2000" dirty="0" smtClean="0">
                <a:solidFill>
                  <a:srgbClr val="C00000"/>
                </a:solidFill>
              </a:rPr>
              <a:t>, sum);  -- instantiate 2</a:t>
            </a:r>
            <a:r>
              <a:rPr lang="en-US" sz="2000" baseline="30000" dirty="0" smtClean="0">
                <a:solidFill>
                  <a:srgbClr val="C00000"/>
                </a:solidFill>
              </a:rPr>
              <a:t>nd</a:t>
            </a:r>
            <a:r>
              <a:rPr lang="en-US" sz="2000" dirty="0" smtClean="0">
                <a:solidFill>
                  <a:srgbClr val="C00000"/>
                </a:solidFill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</a:rPr>
              <a:t>xor</a:t>
            </a:r>
            <a:r>
              <a:rPr lang="en-US" sz="2000" dirty="0" smtClean="0">
                <a:solidFill>
                  <a:srgbClr val="C00000"/>
                </a:solidFill>
              </a:rPr>
              <a:t> gate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 smtClean="0"/>
              <a:t>   …</a:t>
            </a:r>
            <a:r>
              <a:rPr lang="en-US" sz="2000" i="1" dirty="0" smtClean="0"/>
              <a:t>add circuit for carry output</a:t>
            </a:r>
            <a:r>
              <a:rPr lang="en-US" sz="2000" dirty="0" smtClean="0"/>
              <a:t>…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 smtClean="0"/>
              <a:t>end;	</a:t>
            </a:r>
          </a:p>
        </p:txBody>
      </p:sp>
      <p:grpSp>
        <p:nvGrpSpPr>
          <p:cNvPr id="10244" name="Group 7"/>
          <p:cNvGrpSpPr>
            <a:grpSpLocks noChangeAspect="1"/>
          </p:cNvGrpSpPr>
          <p:nvPr/>
        </p:nvGrpSpPr>
        <p:grpSpPr bwMode="auto">
          <a:xfrm>
            <a:off x="4038067" y="5162143"/>
            <a:ext cx="4518025" cy="1099879"/>
            <a:chOff x="2880" y="3456"/>
            <a:chExt cx="2498" cy="608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10245" name="AutoShape 6"/>
            <p:cNvSpPr>
              <a:spLocks noChangeAspect="1" noChangeArrowheads="1" noTextEdit="1"/>
            </p:cNvSpPr>
            <p:nvPr/>
          </p:nvSpPr>
          <p:spPr bwMode="auto">
            <a:xfrm>
              <a:off x="2880" y="3456"/>
              <a:ext cx="2498" cy="583"/>
            </a:xfrm>
            <a:prstGeom prst="rect">
              <a:avLst/>
            </a:prstGeom>
            <a:grpFill/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46" name="Freeform 8"/>
            <p:cNvSpPr>
              <a:spLocks/>
            </p:cNvSpPr>
            <p:nvPr/>
          </p:nvSpPr>
          <p:spPr bwMode="auto">
            <a:xfrm>
              <a:off x="3583" y="3511"/>
              <a:ext cx="65" cy="352"/>
            </a:xfrm>
            <a:custGeom>
              <a:avLst/>
              <a:gdLst>
                <a:gd name="T0" fmla="*/ 0 w 449"/>
                <a:gd name="T1" fmla="*/ 0 h 2466"/>
                <a:gd name="T2" fmla="*/ 13 w 449"/>
                <a:gd name="T3" fmla="*/ 17 h 2466"/>
                <a:gd name="T4" fmla="*/ 24 w 449"/>
                <a:gd name="T5" fmla="*/ 34 h 2466"/>
                <a:gd name="T6" fmla="*/ 33 w 449"/>
                <a:gd name="T7" fmla="*/ 51 h 2466"/>
                <a:gd name="T8" fmla="*/ 42 w 449"/>
                <a:gd name="T9" fmla="*/ 68 h 2466"/>
                <a:gd name="T10" fmla="*/ 48 w 449"/>
                <a:gd name="T11" fmla="*/ 84 h 2466"/>
                <a:gd name="T12" fmla="*/ 54 w 449"/>
                <a:gd name="T13" fmla="*/ 100 h 2466"/>
                <a:gd name="T14" fmla="*/ 58 w 449"/>
                <a:gd name="T15" fmla="*/ 116 h 2466"/>
                <a:gd name="T16" fmla="*/ 62 w 449"/>
                <a:gd name="T17" fmla="*/ 132 h 2466"/>
                <a:gd name="T18" fmla="*/ 64 w 449"/>
                <a:gd name="T19" fmla="*/ 147 h 2466"/>
                <a:gd name="T20" fmla="*/ 65 w 449"/>
                <a:gd name="T21" fmla="*/ 163 h 2466"/>
                <a:gd name="T22" fmla="*/ 65 w 449"/>
                <a:gd name="T23" fmla="*/ 177 h 2466"/>
                <a:gd name="T24" fmla="*/ 64 w 449"/>
                <a:gd name="T25" fmla="*/ 192 h 2466"/>
                <a:gd name="T26" fmla="*/ 63 w 449"/>
                <a:gd name="T27" fmla="*/ 206 h 2466"/>
                <a:gd name="T28" fmla="*/ 61 w 449"/>
                <a:gd name="T29" fmla="*/ 219 h 2466"/>
                <a:gd name="T30" fmla="*/ 59 w 449"/>
                <a:gd name="T31" fmla="*/ 232 h 2466"/>
                <a:gd name="T32" fmla="*/ 56 w 449"/>
                <a:gd name="T33" fmla="*/ 245 h 2466"/>
                <a:gd name="T34" fmla="*/ 52 w 449"/>
                <a:gd name="T35" fmla="*/ 256 h 2466"/>
                <a:gd name="T36" fmla="*/ 48 w 449"/>
                <a:gd name="T37" fmla="*/ 268 h 2466"/>
                <a:gd name="T38" fmla="*/ 44 w 449"/>
                <a:gd name="T39" fmla="*/ 279 h 2466"/>
                <a:gd name="T40" fmla="*/ 40 w 449"/>
                <a:gd name="T41" fmla="*/ 289 h 2466"/>
                <a:gd name="T42" fmla="*/ 36 w 449"/>
                <a:gd name="T43" fmla="*/ 298 h 2466"/>
                <a:gd name="T44" fmla="*/ 31 w 449"/>
                <a:gd name="T45" fmla="*/ 307 h 2466"/>
                <a:gd name="T46" fmla="*/ 27 w 449"/>
                <a:gd name="T47" fmla="*/ 315 h 2466"/>
                <a:gd name="T48" fmla="*/ 23 w 449"/>
                <a:gd name="T49" fmla="*/ 323 h 2466"/>
                <a:gd name="T50" fmla="*/ 19 w 449"/>
                <a:gd name="T51" fmla="*/ 329 h 2466"/>
                <a:gd name="T52" fmla="*/ 15 w 449"/>
                <a:gd name="T53" fmla="*/ 335 h 2466"/>
                <a:gd name="T54" fmla="*/ 11 w 449"/>
                <a:gd name="T55" fmla="*/ 340 h 2466"/>
                <a:gd name="T56" fmla="*/ 9 w 449"/>
                <a:gd name="T57" fmla="*/ 344 h 2466"/>
                <a:gd name="T58" fmla="*/ 4 w 449"/>
                <a:gd name="T59" fmla="*/ 350 h 2466"/>
                <a:gd name="T60" fmla="*/ 3 w 449"/>
                <a:gd name="T61" fmla="*/ 352 h 246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449" h="2466">
                  <a:moveTo>
                    <a:pt x="0" y="0"/>
                  </a:moveTo>
                  <a:lnTo>
                    <a:pt x="88" y="120"/>
                  </a:lnTo>
                  <a:lnTo>
                    <a:pt x="166" y="239"/>
                  </a:lnTo>
                  <a:lnTo>
                    <a:pt x="231" y="357"/>
                  </a:lnTo>
                  <a:lnTo>
                    <a:pt x="288" y="474"/>
                  </a:lnTo>
                  <a:lnTo>
                    <a:pt x="335" y="589"/>
                  </a:lnTo>
                  <a:lnTo>
                    <a:pt x="373" y="703"/>
                  </a:lnTo>
                  <a:lnTo>
                    <a:pt x="403" y="816"/>
                  </a:lnTo>
                  <a:lnTo>
                    <a:pt x="425" y="925"/>
                  </a:lnTo>
                  <a:lnTo>
                    <a:pt x="439" y="1033"/>
                  </a:lnTo>
                  <a:lnTo>
                    <a:pt x="446" y="1140"/>
                  </a:lnTo>
                  <a:lnTo>
                    <a:pt x="449" y="1243"/>
                  </a:lnTo>
                  <a:lnTo>
                    <a:pt x="444" y="1343"/>
                  </a:lnTo>
                  <a:lnTo>
                    <a:pt x="435" y="1441"/>
                  </a:lnTo>
                  <a:lnTo>
                    <a:pt x="422" y="1535"/>
                  </a:lnTo>
                  <a:lnTo>
                    <a:pt x="405" y="1626"/>
                  </a:lnTo>
                  <a:lnTo>
                    <a:pt x="384" y="1713"/>
                  </a:lnTo>
                  <a:lnTo>
                    <a:pt x="360" y="1796"/>
                  </a:lnTo>
                  <a:lnTo>
                    <a:pt x="334" y="1876"/>
                  </a:lnTo>
                  <a:lnTo>
                    <a:pt x="305" y="1952"/>
                  </a:lnTo>
                  <a:lnTo>
                    <a:pt x="276" y="2023"/>
                  </a:lnTo>
                  <a:lnTo>
                    <a:pt x="246" y="2090"/>
                  </a:lnTo>
                  <a:lnTo>
                    <a:pt x="216" y="2152"/>
                  </a:lnTo>
                  <a:lnTo>
                    <a:pt x="185" y="2209"/>
                  </a:lnTo>
                  <a:lnTo>
                    <a:pt x="157" y="2261"/>
                  </a:lnTo>
                  <a:lnTo>
                    <a:pt x="128" y="2308"/>
                  </a:lnTo>
                  <a:lnTo>
                    <a:pt x="103" y="2348"/>
                  </a:lnTo>
                  <a:lnTo>
                    <a:pt x="79" y="2383"/>
                  </a:lnTo>
                  <a:lnTo>
                    <a:pt x="60" y="2413"/>
                  </a:lnTo>
                  <a:lnTo>
                    <a:pt x="30" y="2452"/>
                  </a:lnTo>
                  <a:lnTo>
                    <a:pt x="19" y="2466"/>
                  </a:lnTo>
                </a:path>
              </a:pathLst>
            </a:custGeom>
            <a:grpFill/>
            <a:ln w="3175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47" name="Freeform 9"/>
            <p:cNvSpPr>
              <a:spLocks/>
            </p:cNvSpPr>
            <p:nvPr/>
          </p:nvSpPr>
          <p:spPr bwMode="auto">
            <a:xfrm>
              <a:off x="3546" y="3511"/>
              <a:ext cx="64" cy="352"/>
            </a:xfrm>
            <a:custGeom>
              <a:avLst/>
              <a:gdLst>
                <a:gd name="T0" fmla="*/ 0 w 448"/>
                <a:gd name="T1" fmla="*/ 0 h 2465"/>
                <a:gd name="T2" fmla="*/ 13 w 448"/>
                <a:gd name="T3" fmla="*/ 17 h 2465"/>
                <a:gd name="T4" fmla="*/ 24 w 448"/>
                <a:gd name="T5" fmla="*/ 34 h 2465"/>
                <a:gd name="T6" fmla="*/ 33 w 448"/>
                <a:gd name="T7" fmla="*/ 51 h 2465"/>
                <a:gd name="T8" fmla="*/ 41 w 448"/>
                <a:gd name="T9" fmla="*/ 68 h 2465"/>
                <a:gd name="T10" fmla="*/ 48 w 448"/>
                <a:gd name="T11" fmla="*/ 84 h 2465"/>
                <a:gd name="T12" fmla="*/ 53 w 448"/>
                <a:gd name="T13" fmla="*/ 100 h 2465"/>
                <a:gd name="T14" fmla="*/ 57 w 448"/>
                <a:gd name="T15" fmla="*/ 117 h 2465"/>
                <a:gd name="T16" fmla="*/ 61 w 448"/>
                <a:gd name="T17" fmla="*/ 132 h 2465"/>
                <a:gd name="T18" fmla="*/ 63 w 448"/>
                <a:gd name="T19" fmla="*/ 148 h 2465"/>
                <a:gd name="T20" fmla="*/ 64 w 448"/>
                <a:gd name="T21" fmla="*/ 163 h 2465"/>
                <a:gd name="T22" fmla="*/ 64 w 448"/>
                <a:gd name="T23" fmla="*/ 177 h 2465"/>
                <a:gd name="T24" fmla="*/ 64 w 448"/>
                <a:gd name="T25" fmla="*/ 192 h 2465"/>
                <a:gd name="T26" fmla="*/ 62 w 448"/>
                <a:gd name="T27" fmla="*/ 206 h 2465"/>
                <a:gd name="T28" fmla="*/ 60 w 448"/>
                <a:gd name="T29" fmla="*/ 219 h 2465"/>
                <a:gd name="T30" fmla="*/ 58 w 448"/>
                <a:gd name="T31" fmla="*/ 232 h 2465"/>
                <a:gd name="T32" fmla="*/ 55 w 448"/>
                <a:gd name="T33" fmla="*/ 245 h 2465"/>
                <a:gd name="T34" fmla="*/ 51 w 448"/>
                <a:gd name="T35" fmla="*/ 257 h 2465"/>
                <a:gd name="T36" fmla="*/ 48 w 448"/>
                <a:gd name="T37" fmla="*/ 268 h 2465"/>
                <a:gd name="T38" fmla="*/ 44 w 448"/>
                <a:gd name="T39" fmla="*/ 279 h 2465"/>
                <a:gd name="T40" fmla="*/ 40 w 448"/>
                <a:gd name="T41" fmla="*/ 289 h 2465"/>
                <a:gd name="T42" fmla="*/ 35 w 448"/>
                <a:gd name="T43" fmla="*/ 298 h 2465"/>
                <a:gd name="T44" fmla="*/ 31 w 448"/>
                <a:gd name="T45" fmla="*/ 307 h 2465"/>
                <a:gd name="T46" fmla="*/ 27 w 448"/>
                <a:gd name="T47" fmla="*/ 315 h 2465"/>
                <a:gd name="T48" fmla="*/ 22 w 448"/>
                <a:gd name="T49" fmla="*/ 323 h 2465"/>
                <a:gd name="T50" fmla="*/ 18 w 448"/>
                <a:gd name="T51" fmla="*/ 329 h 2465"/>
                <a:gd name="T52" fmla="*/ 15 w 448"/>
                <a:gd name="T53" fmla="*/ 335 h 2465"/>
                <a:gd name="T54" fmla="*/ 11 w 448"/>
                <a:gd name="T55" fmla="*/ 340 h 2465"/>
                <a:gd name="T56" fmla="*/ 8 w 448"/>
                <a:gd name="T57" fmla="*/ 345 h 2465"/>
                <a:gd name="T58" fmla="*/ 4 w 448"/>
                <a:gd name="T59" fmla="*/ 350 h 2465"/>
                <a:gd name="T60" fmla="*/ 3 w 448"/>
                <a:gd name="T61" fmla="*/ 352 h 2465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448" h="2465">
                  <a:moveTo>
                    <a:pt x="0" y="0"/>
                  </a:moveTo>
                  <a:lnTo>
                    <a:pt x="89" y="119"/>
                  </a:lnTo>
                  <a:lnTo>
                    <a:pt x="165" y="239"/>
                  </a:lnTo>
                  <a:lnTo>
                    <a:pt x="232" y="357"/>
                  </a:lnTo>
                  <a:lnTo>
                    <a:pt x="287" y="474"/>
                  </a:lnTo>
                  <a:lnTo>
                    <a:pt x="334" y="589"/>
                  </a:lnTo>
                  <a:lnTo>
                    <a:pt x="373" y="703"/>
                  </a:lnTo>
                  <a:lnTo>
                    <a:pt x="402" y="816"/>
                  </a:lnTo>
                  <a:lnTo>
                    <a:pt x="424" y="925"/>
                  </a:lnTo>
                  <a:lnTo>
                    <a:pt x="438" y="1034"/>
                  </a:lnTo>
                  <a:lnTo>
                    <a:pt x="447" y="1140"/>
                  </a:lnTo>
                  <a:lnTo>
                    <a:pt x="448" y="1243"/>
                  </a:lnTo>
                  <a:lnTo>
                    <a:pt x="445" y="1343"/>
                  </a:lnTo>
                  <a:lnTo>
                    <a:pt x="436" y="1441"/>
                  </a:lnTo>
                  <a:lnTo>
                    <a:pt x="422" y="1535"/>
                  </a:lnTo>
                  <a:lnTo>
                    <a:pt x="404" y="1626"/>
                  </a:lnTo>
                  <a:lnTo>
                    <a:pt x="384" y="1713"/>
                  </a:lnTo>
                  <a:lnTo>
                    <a:pt x="360" y="1797"/>
                  </a:lnTo>
                  <a:lnTo>
                    <a:pt x="333" y="1876"/>
                  </a:lnTo>
                  <a:lnTo>
                    <a:pt x="305" y="1952"/>
                  </a:lnTo>
                  <a:lnTo>
                    <a:pt x="277" y="2023"/>
                  </a:lnTo>
                  <a:lnTo>
                    <a:pt x="246" y="2090"/>
                  </a:lnTo>
                  <a:lnTo>
                    <a:pt x="215" y="2152"/>
                  </a:lnTo>
                  <a:lnTo>
                    <a:pt x="186" y="2209"/>
                  </a:lnTo>
                  <a:lnTo>
                    <a:pt x="156" y="2261"/>
                  </a:lnTo>
                  <a:lnTo>
                    <a:pt x="129" y="2307"/>
                  </a:lnTo>
                  <a:lnTo>
                    <a:pt x="103" y="2348"/>
                  </a:lnTo>
                  <a:lnTo>
                    <a:pt x="80" y="2383"/>
                  </a:lnTo>
                  <a:lnTo>
                    <a:pt x="59" y="2413"/>
                  </a:lnTo>
                  <a:lnTo>
                    <a:pt x="30" y="2452"/>
                  </a:lnTo>
                  <a:lnTo>
                    <a:pt x="19" y="2465"/>
                  </a:lnTo>
                </a:path>
              </a:pathLst>
            </a:custGeom>
            <a:grpFill/>
            <a:ln w="3175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48" name="Line 10"/>
            <p:cNvSpPr>
              <a:spLocks noChangeShapeType="1"/>
            </p:cNvSpPr>
            <p:nvPr/>
          </p:nvSpPr>
          <p:spPr bwMode="auto">
            <a:xfrm>
              <a:off x="3587" y="3866"/>
              <a:ext cx="122" cy="1"/>
            </a:xfrm>
            <a:prstGeom prst="line">
              <a:avLst/>
            </a:prstGeom>
            <a:grpFill/>
            <a:ln w="3175">
              <a:solidFill>
                <a:schemeClr val="bg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49" name="Line 11"/>
            <p:cNvSpPr>
              <a:spLocks noChangeShapeType="1"/>
            </p:cNvSpPr>
            <p:nvPr/>
          </p:nvSpPr>
          <p:spPr bwMode="auto">
            <a:xfrm>
              <a:off x="3581" y="3508"/>
              <a:ext cx="123" cy="1"/>
            </a:xfrm>
            <a:prstGeom prst="line">
              <a:avLst/>
            </a:prstGeom>
            <a:grpFill/>
            <a:ln w="3175">
              <a:solidFill>
                <a:schemeClr val="bg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50" name="Freeform 12"/>
            <p:cNvSpPr>
              <a:spLocks/>
            </p:cNvSpPr>
            <p:nvPr/>
          </p:nvSpPr>
          <p:spPr bwMode="auto">
            <a:xfrm>
              <a:off x="3709" y="3689"/>
              <a:ext cx="309" cy="178"/>
            </a:xfrm>
            <a:custGeom>
              <a:avLst/>
              <a:gdLst>
                <a:gd name="T0" fmla="*/ 0 w 2164"/>
                <a:gd name="T1" fmla="*/ 178 h 1242"/>
                <a:gd name="T2" fmla="*/ 13 w 2164"/>
                <a:gd name="T3" fmla="*/ 177 h 1242"/>
                <a:gd name="T4" fmla="*/ 25 w 2164"/>
                <a:gd name="T5" fmla="*/ 175 h 1242"/>
                <a:gd name="T6" fmla="*/ 36 w 2164"/>
                <a:gd name="T7" fmla="*/ 173 h 1242"/>
                <a:gd name="T8" fmla="*/ 47 w 2164"/>
                <a:gd name="T9" fmla="*/ 172 h 1242"/>
                <a:gd name="T10" fmla="*/ 57 w 2164"/>
                <a:gd name="T11" fmla="*/ 170 h 1242"/>
                <a:gd name="T12" fmla="*/ 67 w 2164"/>
                <a:gd name="T13" fmla="*/ 169 h 1242"/>
                <a:gd name="T14" fmla="*/ 76 w 2164"/>
                <a:gd name="T15" fmla="*/ 167 h 1242"/>
                <a:gd name="T16" fmla="*/ 85 w 2164"/>
                <a:gd name="T17" fmla="*/ 165 h 1242"/>
                <a:gd name="T18" fmla="*/ 93 w 2164"/>
                <a:gd name="T19" fmla="*/ 163 h 1242"/>
                <a:gd name="T20" fmla="*/ 101 w 2164"/>
                <a:gd name="T21" fmla="*/ 161 h 1242"/>
                <a:gd name="T22" fmla="*/ 108 w 2164"/>
                <a:gd name="T23" fmla="*/ 159 h 1242"/>
                <a:gd name="T24" fmla="*/ 115 w 2164"/>
                <a:gd name="T25" fmla="*/ 157 h 1242"/>
                <a:gd name="T26" fmla="*/ 122 w 2164"/>
                <a:gd name="T27" fmla="*/ 155 h 1242"/>
                <a:gd name="T28" fmla="*/ 128 w 2164"/>
                <a:gd name="T29" fmla="*/ 153 h 1242"/>
                <a:gd name="T30" fmla="*/ 134 w 2164"/>
                <a:gd name="T31" fmla="*/ 151 h 1242"/>
                <a:gd name="T32" fmla="*/ 139 w 2164"/>
                <a:gd name="T33" fmla="*/ 149 h 1242"/>
                <a:gd name="T34" fmla="*/ 145 w 2164"/>
                <a:gd name="T35" fmla="*/ 147 h 1242"/>
                <a:gd name="T36" fmla="*/ 150 w 2164"/>
                <a:gd name="T37" fmla="*/ 144 h 1242"/>
                <a:gd name="T38" fmla="*/ 154 w 2164"/>
                <a:gd name="T39" fmla="*/ 142 h 1242"/>
                <a:gd name="T40" fmla="*/ 159 w 2164"/>
                <a:gd name="T41" fmla="*/ 140 h 1242"/>
                <a:gd name="T42" fmla="*/ 163 w 2164"/>
                <a:gd name="T43" fmla="*/ 137 h 1242"/>
                <a:gd name="T44" fmla="*/ 168 w 2164"/>
                <a:gd name="T45" fmla="*/ 135 h 1242"/>
                <a:gd name="T46" fmla="*/ 172 w 2164"/>
                <a:gd name="T47" fmla="*/ 132 h 1242"/>
                <a:gd name="T48" fmla="*/ 176 w 2164"/>
                <a:gd name="T49" fmla="*/ 129 h 1242"/>
                <a:gd name="T50" fmla="*/ 184 w 2164"/>
                <a:gd name="T51" fmla="*/ 124 h 1242"/>
                <a:gd name="T52" fmla="*/ 191 w 2164"/>
                <a:gd name="T53" fmla="*/ 118 h 1242"/>
                <a:gd name="T54" fmla="*/ 199 w 2164"/>
                <a:gd name="T55" fmla="*/ 112 h 1242"/>
                <a:gd name="T56" fmla="*/ 207 w 2164"/>
                <a:gd name="T57" fmla="*/ 106 h 1242"/>
                <a:gd name="T58" fmla="*/ 214 w 2164"/>
                <a:gd name="T59" fmla="*/ 100 h 1242"/>
                <a:gd name="T60" fmla="*/ 221 w 2164"/>
                <a:gd name="T61" fmla="*/ 94 h 1242"/>
                <a:gd name="T62" fmla="*/ 228 w 2164"/>
                <a:gd name="T63" fmla="*/ 89 h 1242"/>
                <a:gd name="T64" fmla="*/ 234 w 2164"/>
                <a:gd name="T65" fmla="*/ 83 h 1242"/>
                <a:gd name="T66" fmla="*/ 240 w 2164"/>
                <a:gd name="T67" fmla="*/ 78 h 1242"/>
                <a:gd name="T68" fmla="*/ 246 w 2164"/>
                <a:gd name="T69" fmla="*/ 73 h 1242"/>
                <a:gd name="T70" fmla="*/ 251 w 2164"/>
                <a:gd name="T71" fmla="*/ 68 h 1242"/>
                <a:gd name="T72" fmla="*/ 256 w 2164"/>
                <a:gd name="T73" fmla="*/ 63 h 1242"/>
                <a:gd name="T74" fmla="*/ 261 w 2164"/>
                <a:gd name="T75" fmla="*/ 58 h 1242"/>
                <a:gd name="T76" fmla="*/ 266 w 2164"/>
                <a:gd name="T77" fmla="*/ 53 h 1242"/>
                <a:gd name="T78" fmla="*/ 270 w 2164"/>
                <a:gd name="T79" fmla="*/ 49 h 1242"/>
                <a:gd name="T80" fmla="*/ 274 w 2164"/>
                <a:gd name="T81" fmla="*/ 45 h 1242"/>
                <a:gd name="T82" fmla="*/ 281 w 2164"/>
                <a:gd name="T83" fmla="*/ 37 h 1242"/>
                <a:gd name="T84" fmla="*/ 288 w 2164"/>
                <a:gd name="T85" fmla="*/ 29 h 1242"/>
                <a:gd name="T86" fmla="*/ 293 w 2164"/>
                <a:gd name="T87" fmla="*/ 23 h 1242"/>
                <a:gd name="T88" fmla="*/ 297 w 2164"/>
                <a:gd name="T89" fmla="*/ 17 h 1242"/>
                <a:gd name="T90" fmla="*/ 301 w 2164"/>
                <a:gd name="T91" fmla="*/ 12 h 1242"/>
                <a:gd name="T92" fmla="*/ 304 w 2164"/>
                <a:gd name="T93" fmla="*/ 8 h 1242"/>
                <a:gd name="T94" fmla="*/ 308 w 2164"/>
                <a:gd name="T95" fmla="*/ 2 h 1242"/>
                <a:gd name="T96" fmla="*/ 309 w 2164"/>
                <a:gd name="T97" fmla="*/ 0 h 124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2164" h="1242">
                  <a:moveTo>
                    <a:pt x="0" y="1242"/>
                  </a:moveTo>
                  <a:lnTo>
                    <a:pt x="88" y="1232"/>
                  </a:lnTo>
                  <a:lnTo>
                    <a:pt x="173" y="1221"/>
                  </a:lnTo>
                  <a:lnTo>
                    <a:pt x="252" y="1210"/>
                  </a:lnTo>
                  <a:lnTo>
                    <a:pt x="328" y="1199"/>
                  </a:lnTo>
                  <a:lnTo>
                    <a:pt x="400" y="1187"/>
                  </a:lnTo>
                  <a:lnTo>
                    <a:pt x="468" y="1176"/>
                  </a:lnTo>
                  <a:lnTo>
                    <a:pt x="532" y="1164"/>
                  </a:lnTo>
                  <a:lnTo>
                    <a:pt x="593" y="1151"/>
                  </a:lnTo>
                  <a:lnTo>
                    <a:pt x="650" y="1139"/>
                  </a:lnTo>
                  <a:lnTo>
                    <a:pt x="705" y="1126"/>
                  </a:lnTo>
                  <a:lnTo>
                    <a:pt x="756" y="1111"/>
                  </a:lnTo>
                  <a:lnTo>
                    <a:pt x="805" y="1098"/>
                  </a:lnTo>
                  <a:lnTo>
                    <a:pt x="851" y="1084"/>
                  </a:lnTo>
                  <a:lnTo>
                    <a:pt x="895" y="1070"/>
                  </a:lnTo>
                  <a:lnTo>
                    <a:pt x="935" y="1055"/>
                  </a:lnTo>
                  <a:lnTo>
                    <a:pt x="975" y="1039"/>
                  </a:lnTo>
                  <a:lnTo>
                    <a:pt x="1012" y="1024"/>
                  </a:lnTo>
                  <a:lnTo>
                    <a:pt x="1048" y="1007"/>
                  </a:lnTo>
                  <a:lnTo>
                    <a:pt x="1081" y="991"/>
                  </a:lnTo>
                  <a:lnTo>
                    <a:pt x="1114" y="975"/>
                  </a:lnTo>
                  <a:lnTo>
                    <a:pt x="1144" y="957"/>
                  </a:lnTo>
                  <a:lnTo>
                    <a:pt x="1175" y="940"/>
                  </a:lnTo>
                  <a:lnTo>
                    <a:pt x="1203" y="921"/>
                  </a:lnTo>
                  <a:lnTo>
                    <a:pt x="1232" y="902"/>
                  </a:lnTo>
                  <a:lnTo>
                    <a:pt x="1286" y="864"/>
                  </a:lnTo>
                  <a:lnTo>
                    <a:pt x="1340" y="824"/>
                  </a:lnTo>
                  <a:lnTo>
                    <a:pt x="1394" y="782"/>
                  </a:lnTo>
                  <a:lnTo>
                    <a:pt x="1450" y="737"/>
                  </a:lnTo>
                  <a:lnTo>
                    <a:pt x="1500" y="697"/>
                  </a:lnTo>
                  <a:lnTo>
                    <a:pt x="1550" y="657"/>
                  </a:lnTo>
                  <a:lnTo>
                    <a:pt x="1595" y="618"/>
                  </a:lnTo>
                  <a:lnTo>
                    <a:pt x="1639" y="579"/>
                  </a:lnTo>
                  <a:lnTo>
                    <a:pt x="1682" y="542"/>
                  </a:lnTo>
                  <a:lnTo>
                    <a:pt x="1721" y="506"/>
                  </a:lnTo>
                  <a:lnTo>
                    <a:pt x="1759" y="471"/>
                  </a:lnTo>
                  <a:lnTo>
                    <a:pt x="1794" y="437"/>
                  </a:lnTo>
                  <a:lnTo>
                    <a:pt x="1828" y="404"/>
                  </a:lnTo>
                  <a:lnTo>
                    <a:pt x="1860" y="373"/>
                  </a:lnTo>
                  <a:lnTo>
                    <a:pt x="1891" y="341"/>
                  </a:lnTo>
                  <a:lnTo>
                    <a:pt x="1919" y="311"/>
                  </a:lnTo>
                  <a:lnTo>
                    <a:pt x="1969" y="255"/>
                  </a:lnTo>
                  <a:lnTo>
                    <a:pt x="2014" y="204"/>
                  </a:lnTo>
                  <a:lnTo>
                    <a:pt x="2052" y="159"/>
                  </a:lnTo>
                  <a:lnTo>
                    <a:pt x="2083" y="119"/>
                  </a:lnTo>
                  <a:lnTo>
                    <a:pt x="2109" y="84"/>
                  </a:lnTo>
                  <a:lnTo>
                    <a:pt x="2130" y="54"/>
                  </a:lnTo>
                  <a:lnTo>
                    <a:pt x="2155" y="15"/>
                  </a:lnTo>
                  <a:lnTo>
                    <a:pt x="2164" y="0"/>
                  </a:lnTo>
                </a:path>
              </a:pathLst>
            </a:custGeom>
            <a:grpFill/>
            <a:ln w="3175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1" name="Freeform 13"/>
            <p:cNvSpPr>
              <a:spLocks/>
            </p:cNvSpPr>
            <p:nvPr/>
          </p:nvSpPr>
          <p:spPr bwMode="auto">
            <a:xfrm>
              <a:off x="3704" y="3509"/>
              <a:ext cx="314" cy="179"/>
            </a:xfrm>
            <a:custGeom>
              <a:avLst/>
              <a:gdLst>
                <a:gd name="T0" fmla="*/ 0 w 2199"/>
                <a:gd name="T1" fmla="*/ 0 h 1257"/>
                <a:gd name="T2" fmla="*/ 13 w 2199"/>
                <a:gd name="T3" fmla="*/ 2 h 1257"/>
                <a:gd name="T4" fmla="*/ 25 w 2199"/>
                <a:gd name="T5" fmla="*/ 3 h 1257"/>
                <a:gd name="T6" fmla="*/ 37 w 2199"/>
                <a:gd name="T7" fmla="*/ 5 h 1257"/>
                <a:gd name="T8" fmla="*/ 48 w 2199"/>
                <a:gd name="T9" fmla="*/ 6 h 1257"/>
                <a:gd name="T10" fmla="*/ 58 w 2199"/>
                <a:gd name="T11" fmla="*/ 8 h 1257"/>
                <a:gd name="T12" fmla="*/ 68 w 2199"/>
                <a:gd name="T13" fmla="*/ 10 h 1257"/>
                <a:gd name="T14" fmla="*/ 77 w 2199"/>
                <a:gd name="T15" fmla="*/ 11 h 1257"/>
                <a:gd name="T16" fmla="*/ 86 w 2199"/>
                <a:gd name="T17" fmla="*/ 13 h 1257"/>
                <a:gd name="T18" fmla="*/ 94 w 2199"/>
                <a:gd name="T19" fmla="*/ 15 h 1257"/>
                <a:gd name="T20" fmla="*/ 102 w 2199"/>
                <a:gd name="T21" fmla="*/ 17 h 1257"/>
                <a:gd name="T22" fmla="*/ 110 w 2199"/>
                <a:gd name="T23" fmla="*/ 19 h 1257"/>
                <a:gd name="T24" fmla="*/ 117 w 2199"/>
                <a:gd name="T25" fmla="*/ 21 h 1257"/>
                <a:gd name="T26" fmla="*/ 124 w 2199"/>
                <a:gd name="T27" fmla="*/ 23 h 1257"/>
                <a:gd name="T28" fmla="*/ 130 w 2199"/>
                <a:gd name="T29" fmla="*/ 25 h 1257"/>
                <a:gd name="T30" fmla="*/ 136 w 2199"/>
                <a:gd name="T31" fmla="*/ 27 h 1257"/>
                <a:gd name="T32" fmla="*/ 142 w 2199"/>
                <a:gd name="T33" fmla="*/ 29 h 1257"/>
                <a:gd name="T34" fmla="*/ 147 w 2199"/>
                <a:gd name="T35" fmla="*/ 31 h 1257"/>
                <a:gd name="T36" fmla="*/ 152 w 2199"/>
                <a:gd name="T37" fmla="*/ 34 h 1257"/>
                <a:gd name="T38" fmla="*/ 157 w 2199"/>
                <a:gd name="T39" fmla="*/ 36 h 1257"/>
                <a:gd name="T40" fmla="*/ 162 w 2199"/>
                <a:gd name="T41" fmla="*/ 38 h 1257"/>
                <a:gd name="T42" fmla="*/ 166 w 2199"/>
                <a:gd name="T43" fmla="*/ 41 h 1257"/>
                <a:gd name="T44" fmla="*/ 171 w 2199"/>
                <a:gd name="T45" fmla="*/ 44 h 1257"/>
                <a:gd name="T46" fmla="*/ 175 w 2199"/>
                <a:gd name="T47" fmla="*/ 46 h 1257"/>
                <a:gd name="T48" fmla="*/ 179 w 2199"/>
                <a:gd name="T49" fmla="*/ 49 h 1257"/>
                <a:gd name="T50" fmla="*/ 187 w 2199"/>
                <a:gd name="T51" fmla="*/ 54 h 1257"/>
                <a:gd name="T52" fmla="*/ 195 w 2199"/>
                <a:gd name="T53" fmla="*/ 60 h 1257"/>
                <a:gd name="T54" fmla="*/ 202 w 2199"/>
                <a:gd name="T55" fmla="*/ 66 h 1257"/>
                <a:gd name="T56" fmla="*/ 210 w 2199"/>
                <a:gd name="T57" fmla="*/ 73 h 1257"/>
                <a:gd name="T58" fmla="*/ 218 w 2199"/>
                <a:gd name="T59" fmla="*/ 79 h 1257"/>
                <a:gd name="T60" fmla="*/ 225 w 2199"/>
                <a:gd name="T61" fmla="*/ 84 h 1257"/>
                <a:gd name="T62" fmla="*/ 232 w 2199"/>
                <a:gd name="T63" fmla="*/ 90 h 1257"/>
                <a:gd name="T64" fmla="*/ 238 w 2199"/>
                <a:gd name="T65" fmla="*/ 95 h 1257"/>
                <a:gd name="T66" fmla="*/ 244 w 2199"/>
                <a:gd name="T67" fmla="*/ 101 h 1257"/>
                <a:gd name="T68" fmla="*/ 250 w 2199"/>
                <a:gd name="T69" fmla="*/ 106 h 1257"/>
                <a:gd name="T70" fmla="*/ 255 w 2199"/>
                <a:gd name="T71" fmla="*/ 111 h 1257"/>
                <a:gd name="T72" fmla="*/ 260 w 2199"/>
                <a:gd name="T73" fmla="*/ 116 h 1257"/>
                <a:gd name="T74" fmla="*/ 265 w 2199"/>
                <a:gd name="T75" fmla="*/ 121 h 1257"/>
                <a:gd name="T76" fmla="*/ 270 w 2199"/>
                <a:gd name="T77" fmla="*/ 125 h 1257"/>
                <a:gd name="T78" fmla="*/ 274 w 2199"/>
                <a:gd name="T79" fmla="*/ 130 h 1257"/>
                <a:gd name="T80" fmla="*/ 279 w 2199"/>
                <a:gd name="T81" fmla="*/ 134 h 1257"/>
                <a:gd name="T82" fmla="*/ 286 w 2199"/>
                <a:gd name="T83" fmla="*/ 142 h 1257"/>
                <a:gd name="T84" fmla="*/ 292 w 2199"/>
                <a:gd name="T85" fmla="*/ 150 h 1257"/>
                <a:gd name="T86" fmla="*/ 298 w 2199"/>
                <a:gd name="T87" fmla="*/ 156 h 1257"/>
                <a:gd name="T88" fmla="*/ 302 w 2199"/>
                <a:gd name="T89" fmla="*/ 162 h 1257"/>
                <a:gd name="T90" fmla="*/ 306 w 2199"/>
                <a:gd name="T91" fmla="*/ 167 h 1257"/>
                <a:gd name="T92" fmla="*/ 309 w 2199"/>
                <a:gd name="T93" fmla="*/ 171 h 1257"/>
                <a:gd name="T94" fmla="*/ 313 w 2199"/>
                <a:gd name="T95" fmla="*/ 177 h 1257"/>
                <a:gd name="T96" fmla="*/ 314 w 2199"/>
                <a:gd name="T97" fmla="*/ 179 h 125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2199" h="1257">
                  <a:moveTo>
                    <a:pt x="0" y="0"/>
                  </a:moveTo>
                  <a:lnTo>
                    <a:pt x="90" y="11"/>
                  </a:lnTo>
                  <a:lnTo>
                    <a:pt x="176" y="21"/>
                  </a:lnTo>
                  <a:lnTo>
                    <a:pt x="257" y="32"/>
                  </a:lnTo>
                  <a:lnTo>
                    <a:pt x="335" y="44"/>
                  </a:lnTo>
                  <a:lnTo>
                    <a:pt x="407" y="55"/>
                  </a:lnTo>
                  <a:lnTo>
                    <a:pt x="476" y="67"/>
                  </a:lnTo>
                  <a:lnTo>
                    <a:pt x="541" y="79"/>
                  </a:lnTo>
                  <a:lnTo>
                    <a:pt x="603" y="92"/>
                  </a:lnTo>
                  <a:lnTo>
                    <a:pt x="661" y="105"/>
                  </a:lnTo>
                  <a:lnTo>
                    <a:pt x="717" y="118"/>
                  </a:lnTo>
                  <a:lnTo>
                    <a:pt x="770" y="131"/>
                  </a:lnTo>
                  <a:lnTo>
                    <a:pt x="819" y="146"/>
                  </a:lnTo>
                  <a:lnTo>
                    <a:pt x="866" y="160"/>
                  </a:lnTo>
                  <a:lnTo>
                    <a:pt x="909" y="174"/>
                  </a:lnTo>
                  <a:lnTo>
                    <a:pt x="952" y="189"/>
                  </a:lnTo>
                  <a:lnTo>
                    <a:pt x="991" y="205"/>
                  </a:lnTo>
                  <a:lnTo>
                    <a:pt x="1030" y="221"/>
                  </a:lnTo>
                  <a:lnTo>
                    <a:pt x="1065" y="236"/>
                  </a:lnTo>
                  <a:lnTo>
                    <a:pt x="1100" y="254"/>
                  </a:lnTo>
                  <a:lnTo>
                    <a:pt x="1132" y="270"/>
                  </a:lnTo>
                  <a:lnTo>
                    <a:pt x="1164" y="288"/>
                  </a:lnTo>
                  <a:lnTo>
                    <a:pt x="1195" y="306"/>
                  </a:lnTo>
                  <a:lnTo>
                    <a:pt x="1224" y="324"/>
                  </a:lnTo>
                  <a:lnTo>
                    <a:pt x="1253" y="344"/>
                  </a:lnTo>
                  <a:lnTo>
                    <a:pt x="1308" y="382"/>
                  </a:lnTo>
                  <a:lnTo>
                    <a:pt x="1363" y="424"/>
                  </a:lnTo>
                  <a:lnTo>
                    <a:pt x="1418" y="466"/>
                  </a:lnTo>
                  <a:lnTo>
                    <a:pt x="1474" y="511"/>
                  </a:lnTo>
                  <a:lnTo>
                    <a:pt x="1526" y="552"/>
                  </a:lnTo>
                  <a:lnTo>
                    <a:pt x="1575" y="592"/>
                  </a:lnTo>
                  <a:lnTo>
                    <a:pt x="1622" y="632"/>
                  </a:lnTo>
                  <a:lnTo>
                    <a:pt x="1667" y="670"/>
                  </a:lnTo>
                  <a:lnTo>
                    <a:pt x="1709" y="708"/>
                  </a:lnTo>
                  <a:lnTo>
                    <a:pt x="1750" y="744"/>
                  </a:lnTo>
                  <a:lnTo>
                    <a:pt x="1788" y="780"/>
                  </a:lnTo>
                  <a:lnTo>
                    <a:pt x="1824" y="814"/>
                  </a:lnTo>
                  <a:lnTo>
                    <a:pt x="1859" y="848"/>
                  </a:lnTo>
                  <a:lnTo>
                    <a:pt x="1892" y="880"/>
                  </a:lnTo>
                  <a:lnTo>
                    <a:pt x="1921" y="912"/>
                  </a:lnTo>
                  <a:lnTo>
                    <a:pt x="1951" y="941"/>
                  </a:lnTo>
                  <a:lnTo>
                    <a:pt x="2002" y="998"/>
                  </a:lnTo>
                  <a:lnTo>
                    <a:pt x="2047" y="1050"/>
                  </a:lnTo>
                  <a:lnTo>
                    <a:pt x="2085" y="1097"/>
                  </a:lnTo>
                  <a:lnTo>
                    <a:pt x="2118" y="1137"/>
                  </a:lnTo>
                  <a:lnTo>
                    <a:pt x="2144" y="1173"/>
                  </a:lnTo>
                  <a:lnTo>
                    <a:pt x="2165" y="1202"/>
                  </a:lnTo>
                  <a:lnTo>
                    <a:pt x="2191" y="1242"/>
                  </a:lnTo>
                  <a:lnTo>
                    <a:pt x="2199" y="1257"/>
                  </a:lnTo>
                </a:path>
              </a:pathLst>
            </a:custGeom>
            <a:grpFill/>
            <a:ln w="3175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2" name="Freeform 14"/>
            <p:cNvSpPr>
              <a:spLocks/>
            </p:cNvSpPr>
            <p:nvPr/>
          </p:nvSpPr>
          <p:spPr bwMode="auto">
            <a:xfrm>
              <a:off x="4308" y="3649"/>
              <a:ext cx="64" cy="352"/>
            </a:xfrm>
            <a:custGeom>
              <a:avLst/>
              <a:gdLst>
                <a:gd name="T0" fmla="*/ 0 w 448"/>
                <a:gd name="T1" fmla="*/ 0 h 2465"/>
                <a:gd name="T2" fmla="*/ 12 w 448"/>
                <a:gd name="T3" fmla="*/ 17 h 2465"/>
                <a:gd name="T4" fmla="*/ 24 w 448"/>
                <a:gd name="T5" fmla="*/ 34 h 2465"/>
                <a:gd name="T6" fmla="*/ 33 w 448"/>
                <a:gd name="T7" fmla="*/ 51 h 2465"/>
                <a:gd name="T8" fmla="*/ 41 w 448"/>
                <a:gd name="T9" fmla="*/ 67 h 2465"/>
                <a:gd name="T10" fmla="*/ 48 w 448"/>
                <a:gd name="T11" fmla="*/ 84 h 2465"/>
                <a:gd name="T12" fmla="*/ 53 w 448"/>
                <a:gd name="T13" fmla="*/ 100 h 2465"/>
                <a:gd name="T14" fmla="*/ 57 w 448"/>
                <a:gd name="T15" fmla="*/ 116 h 2465"/>
                <a:gd name="T16" fmla="*/ 61 w 448"/>
                <a:gd name="T17" fmla="*/ 132 h 2465"/>
                <a:gd name="T18" fmla="*/ 63 w 448"/>
                <a:gd name="T19" fmla="*/ 148 h 2465"/>
                <a:gd name="T20" fmla="*/ 64 w 448"/>
                <a:gd name="T21" fmla="*/ 163 h 2465"/>
                <a:gd name="T22" fmla="*/ 64 w 448"/>
                <a:gd name="T23" fmla="*/ 177 h 2465"/>
                <a:gd name="T24" fmla="*/ 63 w 448"/>
                <a:gd name="T25" fmla="*/ 192 h 2465"/>
                <a:gd name="T26" fmla="*/ 62 w 448"/>
                <a:gd name="T27" fmla="*/ 205 h 2465"/>
                <a:gd name="T28" fmla="*/ 60 w 448"/>
                <a:gd name="T29" fmla="*/ 219 h 2465"/>
                <a:gd name="T30" fmla="*/ 58 w 448"/>
                <a:gd name="T31" fmla="*/ 232 h 2465"/>
                <a:gd name="T32" fmla="*/ 55 w 448"/>
                <a:gd name="T33" fmla="*/ 245 h 2465"/>
                <a:gd name="T34" fmla="*/ 51 w 448"/>
                <a:gd name="T35" fmla="*/ 256 h 2465"/>
                <a:gd name="T36" fmla="*/ 48 w 448"/>
                <a:gd name="T37" fmla="*/ 268 h 2465"/>
                <a:gd name="T38" fmla="*/ 44 w 448"/>
                <a:gd name="T39" fmla="*/ 279 h 2465"/>
                <a:gd name="T40" fmla="*/ 39 w 448"/>
                <a:gd name="T41" fmla="*/ 289 h 2465"/>
                <a:gd name="T42" fmla="*/ 35 w 448"/>
                <a:gd name="T43" fmla="*/ 298 h 2465"/>
                <a:gd name="T44" fmla="*/ 31 w 448"/>
                <a:gd name="T45" fmla="*/ 307 h 2465"/>
                <a:gd name="T46" fmla="*/ 26 w 448"/>
                <a:gd name="T47" fmla="*/ 315 h 2465"/>
                <a:gd name="T48" fmla="*/ 22 w 448"/>
                <a:gd name="T49" fmla="*/ 323 h 2465"/>
                <a:gd name="T50" fmla="*/ 18 w 448"/>
                <a:gd name="T51" fmla="*/ 329 h 2465"/>
                <a:gd name="T52" fmla="*/ 15 w 448"/>
                <a:gd name="T53" fmla="*/ 335 h 2465"/>
                <a:gd name="T54" fmla="*/ 11 w 448"/>
                <a:gd name="T55" fmla="*/ 340 h 2465"/>
                <a:gd name="T56" fmla="*/ 8 w 448"/>
                <a:gd name="T57" fmla="*/ 344 h 2465"/>
                <a:gd name="T58" fmla="*/ 4 w 448"/>
                <a:gd name="T59" fmla="*/ 350 h 2465"/>
                <a:gd name="T60" fmla="*/ 3 w 448"/>
                <a:gd name="T61" fmla="*/ 352 h 2465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448" h="2465">
                  <a:moveTo>
                    <a:pt x="0" y="0"/>
                  </a:moveTo>
                  <a:lnTo>
                    <a:pt x="87" y="119"/>
                  </a:lnTo>
                  <a:lnTo>
                    <a:pt x="165" y="238"/>
                  </a:lnTo>
                  <a:lnTo>
                    <a:pt x="230" y="356"/>
                  </a:lnTo>
                  <a:lnTo>
                    <a:pt x="287" y="472"/>
                  </a:lnTo>
                  <a:lnTo>
                    <a:pt x="334" y="589"/>
                  </a:lnTo>
                  <a:lnTo>
                    <a:pt x="372" y="702"/>
                  </a:lnTo>
                  <a:lnTo>
                    <a:pt x="402" y="814"/>
                  </a:lnTo>
                  <a:lnTo>
                    <a:pt x="424" y="925"/>
                  </a:lnTo>
                  <a:lnTo>
                    <a:pt x="438" y="1033"/>
                  </a:lnTo>
                  <a:lnTo>
                    <a:pt x="446" y="1138"/>
                  </a:lnTo>
                  <a:lnTo>
                    <a:pt x="448" y="1242"/>
                  </a:lnTo>
                  <a:lnTo>
                    <a:pt x="443" y="1342"/>
                  </a:lnTo>
                  <a:lnTo>
                    <a:pt x="435" y="1439"/>
                  </a:lnTo>
                  <a:lnTo>
                    <a:pt x="422" y="1534"/>
                  </a:lnTo>
                  <a:lnTo>
                    <a:pt x="404" y="1625"/>
                  </a:lnTo>
                  <a:lnTo>
                    <a:pt x="383" y="1713"/>
                  </a:lnTo>
                  <a:lnTo>
                    <a:pt x="359" y="1796"/>
                  </a:lnTo>
                  <a:lnTo>
                    <a:pt x="333" y="1876"/>
                  </a:lnTo>
                  <a:lnTo>
                    <a:pt x="305" y="1951"/>
                  </a:lnTo>
                  <a:lnTo>
                    <a:pt x="275" y="2023"/>
                  </a:lnTo>
                  <a:lnTo>
                    <a:pt x="246" y="2089"/>
                  </a:lnTo>
                  <a:lnTo>
                    <a:pt x="215" y="2151"/>
                  </a:lnTo>
                  <a:lnTo>
                    <a:pt x="184" y="2208"/>
                  </a:lnTo>
                  <a:lnTo>
                    <a:pt x="156" y="2260"/>
                  </a:lnTo>
                  <a:lnTo>
                    <a:pt x="128" y="2306"/>
                  </a:lnTo>
                  <a:lnTo>
                    <a:pt x="102" y="2348"/>
                  </a:lnTo>
                  <a:lnTo>
                    <a:pt x="78" y="2383"/>
                  </a:lnTo>
                  <a:lnTo>
                    <a:pt x="59" y="2411"/>
                  </a:lnTo>
                  <a:lnTo>
                    <a:pt x="29" y="2452"/>
                  </a:lnTo>
                  <a:lnTo>
                    <a:pt x="18" y="2465"/>
                  </a:lnTo>
                </a:path>
              </a:pathLst>
            </a:custGeom>
            <a:grpFill/>
            <a:ln w="3175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3" name="Freeform 15"/>
            <p:cNvSpPr>
              <a:spLocks/>
            </p:cNvSpPr>
            <p:nvPr/>
          </p:nvSpPr>
          <p:spPr bwMode="auto">
            <a:xfrm>
              <a:off x="4271" y="3649"/>
              <a:ext cx="64" cy="352"/>
            </a:xfrm>
            <a:custGeom>
              <a:avLst/>
              <a:gdLst>
                <a:gd name="T0" fmla="*/ 0 w 448"/>
                <a:gd name="T1" fmla="*/ 0 h 2465"/>
                <a:gd name="T2" fmla="*/ 13 w 448"/>
                <a:gd name="T3" fmla="*/ 17 h 2465"/>
                <a:gd name="T4" fmla="*/ 24 w 448"/>
                <a:gd name="T5" fmla="*/ 34 h 2465"/>
                <a:gd name="T6" fmla="*/ 33 w 448"/>
                <a:gd name="T7" fmla="*/ 51 h 2465"/>
                <a:gd name="T8" fmla="*/ 41 w 448"/>
                <a:gd name="T9" fmla="*/ 68 h 2465"/>
                <a:gd name="T10" fmla="*/ 48 w 448"/>
                <a:gd name="T11" fmla="*/ 84 h 2465"/>
                <a:gd name="T12" fmla="*/ 53 w 448"/>
                <a:gd name="T13" fmla="*/ 100 h 2465"/>
                <a:gd name="T14" fmla="*/ 57 w 448"/>
                <a:gd name="T15" fmla="*/ 116 h 2465"/>
                <a:gd name="T16" fmla="*/ 61 w 448"/>
                <a:gd name="T17" fmla="*/ 132 h 2465"/>
                <a:gd name="T18" fmla="*/ 63 w 448"/>
                <a:gd name="T19" fmla="*/ 148 h 2465"/>
                <a:gd name="T20" fmla="*/ 64 w 448"/>
                <a:gd name="T21" fmla="*/ 163 h 2465"/>
                <a:gd name="T22" fmla="*/ 64 w 448"/>
                <a:gd name="T23" fmla="*/ 177 h 2465"/>
                <a:gd name="T24" fmla="*/ 64 w 448"/>
                <a:gd name="T25" fmla="*/ 192 h 2465"/>
                <a:gd name="T26" fmla="*/ 62 w 448"/>
                <a:gd name="T27" fmla="*/ 205 h 2465"/>
                <a:gd name="T28" fmla="*/ 60 w 448"/>
                <a:gd name="T29" fmla="*/ 219 h 2465"/>
                <a:gd name="T30" fmla="*/ 58 w 448"/>
                <a:gd name="T31" fmla="*/ 232 h 2465"/>
                <a:gd name="T32" fmla="*/ 55 w 448"/>
                <a:gd name="T33" fmla="*/ 244 h 2465"/>
                <a:gd name="T34" fmla="*/ 51 w 448"/>
                <a:gd name="T35" fmla="*/ 256 h 2465"/>
                <a:gd name="T36" fmla="*/ 48 w 448"/>
                <a:gd name="T37" fmla="*/ 268 h 2465"/>
                <a:gd name="T38" fmla="*/ 44 w 448"/>
                <a:gd name="T39" fmla="*/ 279 h 2465"/>
                <a:gd name="T40" fmla="*/ 40 w 448"/>
                <a:gd name="T41" fmla="*/ 289 h 2465"/>
                <a:gd name="T42" fmla="*/ 35 w 448"/>
                <a:gd name="T43" fmla="*/ 298 h 2465"/>
                <a:gd name="T44" fmla="*/ 31 w 448"/>
                <a:gd name="T45" fmla="*/ 307 h 2465"/>
                <a:gd name="T46" fmla="*/ 27 w 448"/>
                <a:gd name="T47" fmla="*/ 315 h 2465"/>
                <a:gd name="T48" fmla="*/ 22 w 448"/>
                <a:gd name="T49" fmla="*/ 323 h 2465"/>
                <a:gd name="T50" fmla="*/ 18 w 448"/>
                <a:gd name="T51" fmla="*/ 329 h 2465"/>
                <a:gd name="T52" fmla="*/ 15 w 448"/>
                <a:gd name="T53" fmla="*/ 335 h 2465"/>
                <a:gd name="T54" fmla="*/ 11 w 448"/>
                <a:gd name="T55" fmla="*/ 340 h 2465"/>
                <a:gd name="T56" fmla="*/ 8 w 448"/>
                <a:gd name="T57" fmla="*/ 344 h 2465"/>
                <a:gd name="T58" fmla="*/ 4 w 448"/>
                <a:gd name="T59" fmla="*/ 350 h 2465"/>
                <a:gd name="T60" fmla="*/ 3 w 448"/>
                <a:gd name="T61" fmla="*/ 352 h 2465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448" h="2465">
                  <a:moveTo>
                    <a:pt x="0" y="0"/>
                  </a:moveTo>
                  <a:lnTo>
                    <a:pt x="89" y="119"/>
                  </a:lnTo>
                  <a:lnTo>
                    <a:pt x="165" y="238"/>
                  </a:lnTo>
                  <a:lnTo>
                    <a:pt x="232" y="357"/>
                  </a:lnTo>
                  <a:lnTo>
                    <a:pt x="288" y="473"/>
                  </a:lnTo>
                  <a:lnTo>
                    <a:pt x="335" y="589"/>
                  </a:lnTo>
                  <a:lnTo>
                    <a:pt x="373" y="702"/>
                  </a:lnTo>
                  <a:lnTo>
                    <a:pt x="402" y="814"/>
                  </a:lnTo>
                  <a:lnTo>
                    <a:pt x="424" y="925"/>
                  </a:lnTo>
                  <a:lnTo>
                    <a:pt x="438" y="1033"/>
                  </a:lnTo>
                  <a:lnTo>
                    <a:pt x="447" y="1138"/>
                  </a:lnTo>
                  <a:lnTo>
                    <a:pt x="448" y="1242"/>
                  </a:lnTo>
                  <a:lnTo>
                    <a:pt x="445" y="1342"/>
                  </a:lnTo>
                  <a:lnTo>
                    <a:pt x="436" y="1439"/>
                  </a:lnTo>
                  <a:lnTo>
                    <a:pt x="422" y="1534"/>
                  </a:lnTo>
                  <a:lnTo>
                    <a:pt x="405" y="1625"/>
                  </a:lnTo>
                  <a:lnTo>
                    <a:pt x="384" y="1712"/>
                  </a:lnTo>
                  <a:lnTo>
                    <a:pt x="360" y="1796"/>
                  </a:lnTo>
                  <a:lnTo>
                    <a:pt x="334" y="1876"/>
                  </a:lnTo>
                  <a:lnTo>
                    <a:pt x="305" y="1951"/>
                  </a:lnTo>
                  <a:lnTo>
                    <a:pt x="277" y="2023"/>
                  </a:lnTo>
                  <a:lnTo>
                    <a:pt x="246" y="2089"/>
                  </a:lnTo>
                  <a:lnTo>
                    <a:pt x="216" y="2151"/>
                  </a:lnTo>
                  <a:lnTo>
                    <a:pt x="186" y="2208"/>
                  </a:lnTo>
                  <a:lnTo>
                    <a:pt x="157" y="2260"/>
                  </a:lnTo>
                  <a:lnTo>
                    <a:pt x="129" y="2306"/>
                  </a:lnTo>
                  <a:lnTo>
                    <a:pt x="103" y="2347"/>
                  </a:lnTo>
                  <a:lnTo>
                    <a:pt x="80" y="2383"/>
                  </a:lnTo>
                  <a:lnTo>
                    <a:pt x="59" y="2411"/>
                  </a:lnTo>
                  <a:lnTo>
                    <a:pt x="30" y="2452"/>
                  </a:lnTo>
                  <a:lnTo>
                    <a:pt x="19" y="2465"/>
                  </a:lnTo>
                </a:path>
              </a:pathLst>
            </a:custGeom>
            <a:grpFill/>
            <a:ln w="3175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4" name="Line 16"/>
            <p:cNvSpPr>
              <a:spLocks noChangeShapeType="1"/>
            </p:cNvSpPr>
            <p:nvPr/>
          </p:nvSpPr>
          <p:spPr bwMode="auto">
            <a:xfrm>
              <a:off x="4312" y="4004"/>
              <a:ext cx="122" cy="1"/>
            </a:xfrm>
            <a:prstGeom prst="line">
              <a:avLst/>
            </a:prstGeom>
            <a:grpFill/>
            <a:ln w="3175">
              <a:solidFill>
                <a:schemeClr val="bg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55" name="Line 17"/>
            <p:cNvSpPr>
              <a:spLocks noChangeShapeType="1"/>
            </p:cNvSpPr>
            <p:nvPr/>
          </p:nvSpPr>
          <p:spPr bwMode="auto">
            <a:xfrm>
              <a:off x="4306" y="3646"/>
              <a:ext cx="123" cy="1"/>
            </a:xfrm>
            <a:prstGeom prst="line">
              <a:avLst/>
            </a:prstGeom>
            <a:grpFill/>
            <a:ln w="3175">
              <a:solidFill>
                <a:schemeClr val="bg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56" name="Freeform 18"/>
            <p:cNvSpPr>
              <a:spLocks/>
            </p:cNvSpPr>
            <p:nvPr/>
          </p:nvSpPr>
          <p:spPr bwMode="auto">
            <a:xfrm>
              <a:off x="4433" y="3827"/>
              <a:ext cx="310" cy="178"/>
            </a:xfrm>
            <a:custGeom>
              <a:avLst/>
              <a:gdLst>
                <a:gd name="T0" fmla="*/ 0 w 2165"/>
                <a:gd name="T1" fmla="*/ 178 h 1241"/>
                <a:gd name="T2" fmla="*/ 13 w 2165"/>
                <a:gd name="T3" fmla="*/ 176 h 1241"/>
                <a:gd name="T4" fmla="*/ 25 w 2165"/>
                <a:gd name="T5" fmla="*/ 175 h 1241"/>
                <a:gd name="T6" fmla="*/ 36 w 2165"/>
                <a:gd name="T7" fmla="*/ 174 h 1241"/>
                <a:gd name="T8" fmla="*/ 47 w 2165"/>
                <a:gd name="T9" fmla="*/ 172 h 1241"/>
                <a:gd name="T10" fmla="*/ 57 w 2165"/>
                <a:gd name="T11" fmla="*/ 170 h 1241"/>
                <a:gd name="T12" fmla="*/ 67 w 2165"/>
                <a:gd name="T13" fmla="*/ 168 h 1241"/>
                <a:gd name="T14" fmla="*/ 76 w 2165"/>
                <a:gd name="T15" fmla="*/ 167 h 1241"/>
                <a:gd name="T16" fmla="*/ 85 w 2165"/>
                <a:gd name="T17" fmla="*/ 165 h 1241"/>
                <a:gd name="T18" fmla="*/ 93 w 2165"/>
                <a:gd name="T19" fmla="*/ 163 h 1241"/>
                <a:gd name="T20" fmla="*/ 101 w 2165"/>
                <a:gd name="T21" fmla="*/ 161 h 1241"/>
                <a:gd name="T22" fmla="*/ 108 w 2165"/>
                <a:gd name="T23" fmla="*/ 159 h 1241"/>
                <a:gd name="T24" fmla="*/ 116 w 2165"/>
                <a:gd name="T25" fmla="*/ 157 h 1241"/>
                <a:gd name="T26" fmla="*/ 122 w 2165"/>
                <a:gd name="T27" fmla="*/ 155 h 1241"/>
                <a:gd name="T28" fmla="*/ 128 w 2165"/>
                <a:gd name="T29" fmla="*/ 153 h 1241"/>
                <a:gd name="T30" fmla="*/ 134 w 2165"/>
                <a:gd name="T31" fmla="*/ 151 h 1241"/>
                <a:gd name="T32" fmla="*/ 140 w 2165"/>
                <a:gd name="T33" fmla="*/ 149 h 1241"/>
                <a:gd name="T34" fmla="*/ 145 w 2165"/>
                <a:gd name="T35" fmla="*/ 147 h 1241"/>
                <a:gd name="T36" fmla="*/ 150 w 2165"/>
                <a:gd name="T37" fmla="*/ 144 h 1241"/>
                <a:gd name="T38" fmla="*/ 155 w 2165"/>
                <a:gd name="T39" fmla="*/ 142 h 1241"/>
                <a:gd name="T40" fmla="*/ 160 w 2165"/>
                <a:gd name="T41" fmla="*/ 140 h 1241"/>
                <a:gd name="T42" fmla="*/ 164 w 2165"/>
                <a:gd name="T43" fmla="*/ 137 h 1241"/>
                <a:gd name="T44" fmla="*/ 168 w 2165"/>
                <a:gd name="T45" fmla="*/ 135 h 1241"/>
                <a:gd name="T46" fmla="*/ 172 w 2165"/>
                <a:gd name="T47" fmla="*/ 132 h 1241"/>
                <a:gd name="T48" fmla="*/ 177 w 2165"/>
                <a:gd name="T49" fmla="*/ 129 h 1241"/>
                <a:gd name="T50" fmla="*/ 184 w 2165"/>
                <a:gd name="T51" fmla="*/ 124 h 1241"/>
                <a:gd name="T52" fmla="*/ 192 w 2165"/>
                <a:gd name="T53" fmla="*/ 118 h 1241"/>
                <a:gd name="T54" fmla="*/ 200 w 2165"/>
                <a:gd name="T55" fmla="*/ 112 h 1241"/>
                <a:gd name="T56" fmla="*/ 208 w 2165"/>
                <a:gd name="T57" fmla="*/ 106 h 1241"/>
                <a:gd name="T58" fmla="*/ 215 w 2165"/>
                <a:gd name="T59" fmla="*/ 100 h 1241"/>
                <a:gd name="T60" fmla="*/ 222 w 2165"/>
                <a:gd name="T61" fmla="*/ 94 h 1241"/>
                <a:gd name="T62" fmla="*/ 229 w 2165"/>
                <a:gd name="T63" fmla="*/ 88 h 1241"/>
                <a:gd name="T64" fmla="*/ 235 w 2165"/>
                <a:gd name="T65" fmla="*/ 83 h 1241"/>
                <a:gd name="T66" fmla="*/ 241 w 2165"/>
                <a:gd name="T67" fmla="*/ 78 h 1241"/>
                <a:gd name="T68" fmla="*/ 247 w 2165"/>
                <a:gd name="T69" fmla="*/ 73 h 1241"/>
                <a:gd name="T70" fmla="*/ 252 w 2165"/>
                <a:gd name="T71" fmla="*/ 68 h 1241"/>
                <a:gd name="T72" fmla="*/ 257 w 2165"/>
                <a:gd name="T73" fmla="*/ 63 h 1241"/>
                <a:gd name="T74" fmla="*/ 262 w 2165"/>
                <a:gd name="T75" fmla="*/ 58 h 1241"/>
                <a:gd name="T76" fmla="*/ 266 w 2165"/>
                <a:gd name="T77" fmla="*/ 53 h 1241"/>
                <a:gd name="T78" fmla="*/ 271 w 2165"/>
                <a:gd name="T79" fmla="*/ 49 h 1241"/>
                <a:gd name="T80" fmla="*/ 275 w 2165"/>
                <a:gd name="T81" fmla="*/ 45 h 1241"/>
                <a:gd name="T82" fmla="*/ 282 w 2165"/>
                <a:gd name="T83" fmla="*/ 37 h 1241"/>
                <a:gd name="T84" fmla="*/ 289 w 2165"/>
                <a:gd name="T85" fmla="*/ 29 h 1241"/>
                <a:gd name="T86" fmla="*/ 294 w 2165"/>
                <a:gd name="T87" fmla="*/ 23 h 1241"/>
                <a:gd name="T88" fmla="*/ 298 w 2165"/>
                <a:gd name="T89" fmla="*/ 17 h 1241"/>
                <a:gd name="T90" fmla="*/ 302 w 2165"/>
                <a:gd name="T91" fmla="*/ 12 h 1241"/>
                <a:gd name="T92" fmla="*/ 305 w 2165"/>
                <a:gd name="T93" fmla="*/ 8 h 1241"/>
                <a:gd name="T94" fmla="*/ 309 w 2165"/>
                <a:gd name="T95" fmla="*/ 2 h 1241"/>
                <a:gd name="T96" fmla="*/ 310 w 2165"/>
                <a:gd name="T97" fmla="*/ 0 h 1241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2165" h="1241">
                  <a:moveTo>
                    <a:pt x="0" y="1241"/>
                  </a:moveTo>
                  <a:lnTo>
                    <a:pt x="90" y="1230"/>
                  </a:lnTo>
                  <a:lnTo>
                    <a:pt x="174" y="1220"/>
                  </a:lnTo>
                  <a:lnTo>
                    <a:pt x="254" y="1210"/>
                  </a:lnTo>
                  <a:lnTo>
                    <a:pt x="329" y="1199"/>
                  </a:lnTo>
                  <a:lnTo>
                    <a:pt x="401" y="1187"/>
                  </a:lnTo>
                  <a:lnTo>
                    <a:pt x="469" y="1174"/>
                  </a:lnTo>
                  <a:lnTo>
                    <a:pt x="533" y="1162"/>
                  </a:lnTo>
                  <a:lnTo>
                    <a:pt x="595" y="1150"/>
                  </a:lnTo>
                  <a:lnTo>
                    <a:pt x="651" y="1137"/>
                  </a:lnTo>
                  <a:lnTo>
                    <a:pt x="706" y="1124"/>
                  </a:lnTo>
                  <a:lnTo>
                    <a:pt x="757" y="1111"/>
                  </a:lnTo>
                  <a:lnTo>
                    <a:pt x="807" y="1097"/>
                  </a:lnTo>
                  <a:lnTo>
                    <a:pt x="852" y="1084"/>
                  </a:lnTo>
                  <a:lnTo>
                    <a:pt x="896" y="1068"/>
                  </a:lnTo>
                  <a:lnTo>
                    <a:pt x="937" y="1054"/>
                  </a:lnTo>
                  <a:lnTo>
                    <a:pt x="976" y="1039"/>
                  </a:lnTo>
                  <a:lnTo>
                    <a:pt x="1013" y="1023"/>
                  </a:lnTo>
                  <a:lnTo>
                    <a:pt x="1048" y="1007"/>
                  </a:lnTo>
                  <a:lnTo>
                    <a:pt x="1082" y="991"/>
                  </a:lnTo>
                  <a:lnTo>
                    <a:pt x="1115" y="973"/>
                  </a:lnTo>
                  <a:lnTo>
                    <a:pt x="1145" y="957"/>
                  </a:lnTo>
                  <a:lnTo>
                    <a:pt x="1176" y="938"/>
                  </a:lnTo>
                  <a:lnTo>
                    <a:pt x="1204" y="921"/>
                  </a:lnTo>
                  <a:lnTo>
                    <a:pt x="1233" y="902"/>
                  </a:lnTo>
                  <a:lnTo>
                    <a:pt x="1287" y="864"/>
                  </a:lnTo>
                  <a:lnTo>
                    <a:pt x="1341" y="823"/>
                  </a:lnTo>
                  <a:lnTo>
                    <a:pt x="1396" y="780"/>
                  </a:lnTo>
                  <a:lnTo>
                    <a:pt x="1451" y="737"/>
                  </a:lnTo>
                  <a:lnTo>
                    <a:pt x="1502" y="696"/>
                  </a:lnTo>
                  <a:lnTo>
                    <a:pt x="1551" y="656"/>
                  </a:lnTo>
                  <a:lnTo>
                    <a:pt x="1597" y="617"/>
                  </a:lnTo>
                  <a:lnTo>
                    <a:pt x="1640" y="579"/>
                  </a:lnTo>
                  <a:lnTo>
                    <a:pt x="1683" y="542"/>
                  </a:lnTo>
                  <a:lnTo>
                    <a:pt x="1722" y="506"/>
                  </a:lnTo>
                  <a:lnTo>
                    <a:pt x="1761" y="471"/>
                  </a:lnTo>
                  <a:lnTo>
                    <a:pt x="1796" y="437"/>
                  </a:lnTo>
                  <a:lnTo>
                    <a:pt x="1829" y="403"/>
                  </a:lnTo>
                  <a:lnTo>
                    <a:pt x="1861" y="371"/>
                  </a:lnTo>
                  <a:lnTo>
                    <a:pt x="1892" y="340"/>
                  </a:lnTo>
                  <a:lnTo>
                    <a:pt x="1920" y="311"/>
                  </a:lnTo>
                  <a:lnTo>
                    <a:pt x="1970" y="255"/>
                  </a:lnTo>
                  <a:lnTo>
                    <a:pt x="2015" y="203"/>
                  </a:lnTo>
                  <a:lnTo>
                    <a:pt x="2052" y="158"/>
                  </a:lnTo>
                  <a:lnTo>
                    <a:pt x="2084" y="117"/>
                  </a:lnTo>
                  <a:lnTo>
                    <a:pt x="2110" y="82"/>
                  </a:lnTo>
                  <a:lnTo>
                    <a:pt x="2131" y="54"/>
                  </a:lnTo>
                  <a:lnTo>
                    <a:pt x="2156" y="13"/>
                  </a:lnTo>
                  <a:lnTo>
                    <a:pt x="2165" y="0"/>
                  </a:lnTo>
                </a:path>
              </a:pathLst>
            </a:custGeom>
            <a:grpFill/>
            <a:ln w="3175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7" name="Freeform 19"/>
            <p:cNvSpPr>
              <a:spLocks/>
            </p:cNvSpPr>
            <p:nvPr/>
          </p:nvSpPr>
          <p:spPr bwMode="auto">
            <a:xfrm>
              <a:off x="4429" y="3647"/>
              <a:ext cx="314" cy="179"/>
            </a:xfrm>
            <a:custGeom>
              <a:avLst/>
              <a:gdLst>
                <a:gd name="T0" fmla="*/ 0 w 2199"/>
                <a:gd name="T1" fmla="*/ 0 h 1256"/>
                <a:gd name="T2" fmla="*/ 13 w 2199"/>
                <a:gd name="T3" fmla="*/ 1 h 1256"/>
                <a:gd name="T4" fmla="*/ 25 w 2199"/>
                <a:gd name="T5" fmla="*/ 3 h 1256"/>
                <a:gd name="T6" fmla="*/ 37 w 2199"/>
                <a:gd name="T7" fmla="*/ 5 h 1256"/>
                <a:gd name="T8" fmla="*/ 48 w 2199"/>
                <a:gd name="T9" fmla="*/ 6 h 1256"/>
                <a:gd name="T10" fmla="*/ 58 w 2199"/>
                <a:gd name="T11" fmla="*/ 8 h 1256"/>
                <a:gd name="T12" fmla="*/ 68 w 2199"/>
                <a:gd name="T13" fmla="*/ 10 h 1256"/>
                <a:gd name="T14" fmla="*/ 77 w 2199"/>
                <a:gd name="T15" fmla="*/ 11 h 1256"/>
                <a:gd name="T16" fmla="*/ 86 w 2199"/>
                <a:gd name="T17" fmla="*/ 13 h 1256"/>
                <a:gd name="T18" fmla="*/ 95 w 2199"/>
                <a:gd name="T19" fmla="*/ 15 h 1256"/>
                <a:gd name="T20" fmla="*/ 102 w 2199"/>
                <a:gd name="T21" fmla="*/ 17 h 1256"/>
                <a:gd name="T22" fmla="*/ 110 w 2199"/>
                <a:gd name="T23" fmla="*/ 19 h 1256"/>
                <a:gd name="T24" fmla="*/ 117 w 2199"/>
                <a:gd name="T25" fmla="*/ 21 h 1256"/>
                <a:gd name="T26" fmla="*/ 124 w 2199"/>
                <a:gd name="T27" fmla="*/ 23 h 1256"/>
                <a:gd name="T28" fmla="*/ 130 w 2199"/>
                <a:gd name="T29" fmla="*/ 25 h 1256"/>
                <a:gd name="T30" fmla="*/ 136 w 2199"/>
                <a:gd name="T31" fmla="*/ 27 h 1256"/>
                <a:gd name="T32" fmla="*/ 142 w 2199"/>
                <a:gd name="T33" fmla="*/ 29 h 1256"/>
                <a:gd name="T34" fmla="*/ 147 w 2199"/>
                <a:gd name="T35" fmla="*/ 31 h 1256"/>
                <a:gd name="T36" fmla="*/ 152 w 2199"/>
                <a:gd name="T37" fmla="*/ 34 h 1256"/>
                <a:gd name="T38" fmla="*/ 157 w 2199"/>
                <a:gd name="T39" fmla="*/ 36 h 1256"/>
                <a:gd name="T40" fmla="*/ 162 w 2199"/>
                <a:gd name="T41" fmla="*/ 39 h 1256"/>
                <a:gd name="T42" fmla="*/ 166 w 2199"/>
                <a:gd name="T43" fmla="*/ 41 h 1256"/>
                <a:gd name="T44" fmla="*/ 171 w 2199"/>
                <a:gd name="T45" fmla="*/ 44 h 1256"/>
                <a:gd name="T46" fmla="*/ 175 w 2199"/>
                <a:gd name="T47" fmla="*/ 46 h 1256"/>
                <a:gd name="T48" fmla="*/ 179 w 2199"/>
                <a:gd name="T49" fmla="*/ 49 h 1256"/>
                <a:gd name="T50" fmla="*/ 187 w 2199"/>
                <a:gd name="T51" fmla="*/ 54 h 1256"/>
                <a:gd name="T52" fmla="*/ 195 w 2199"/>
                <a:gd name="T53" fmla="*/ 60 h 1256"/>
                <a:gd name="T54" fmla="*/ 202 w 2199"/>
                <a:gd name="T55" fmla="*/ 66 h 1256"/>
                <a:gd name="T56" fmla="*/ 211 w 2199"/>
                <a:gd name="T57" fmla="*/ 73 h 1256"/>
                <a:gd name="T58" fmla="*/ 218 w 2199"/>
                <a:gd name="T59" fmla="*/ 79 h 1256"/>
                <a:gd name="T60" fmla="*/ 225 w 2199"/>
                <a:gd name="T61" fmla="*/ 85 h 1256"/>
                <a:gd name="T62" fmla="*/ 232 w 2199"/>
                <a:gd name="T63" fmla="*/ 90 h 1256"/>
                <a:gd name="T64" fmla="*/ 238 w 2199"/>
                <a:gd name="T65" fmla="*/ 95 h 1256"/>
                <a:gd name="T66" fmla="*/ 244 w 2199"/>
                <a:gd name="T67" fmla="*/ 101 h 1256"/>
                <a:gd name="T68" fmla="*/ 250 w 2199"/>
                <a:gd name="T69" fmla="*/ 106 h 1256"/>
                <a:gd name="T70" fmla="*/ 255 w 2199"/>
                <a:gd name="T71" fmla="*/ 111 h 1256"/>
                <a:gd name="T72" fmla="*/ 260 w 2199"/>
                <a:gd name="T73" fmla="*/ 116 h 1256"/>
                <a:gd name="T74" fmla="*/ 265 w 2199"/>
                <a:gd name="T75" fmla="*/ 121 h 1256"/>
                <a:gd name="T76" fmla="*/ 270 w 2199"/>
                <a:gd name="T77" fmla="*/ 126 h 1256"/>
                <a:gd name="T78" fmla="*/ 274 w 2199"/>
                <a:gd name="T79" fmla="*/ 130 h 1256"/>
                <a:gd name="T80" fmla="*/ 279 w 2199"/>
                <a:gd name="T81" fmla="*/ 134 h 1256"/>
                <a:gd name="T82" fmla="*/ 286 w 2199"/>
                <a:gd name="T83" fmla="*/ 142 h 1256"/>
                <a:gd name="T84" fmla="*/ 292 w 2199"/>
                <a:gd name="T85" fmla="*/ 150 h 1256"/>
                <a:gd name="T86" fmla="*/ 298 w 2199"/>
                <a:gd name="T87" fmla="*/ 156 h 1256"/>
                <a:gd name="T88" fmla="*/ 302 w 2199"/>
                <a:gd name="T89" fmla="*/ 162 h 1256"/>
                <a:gd name="T90" fmla="*/ 306 w 2199"/>
                <a:gd name="T91" fmla="*/ 167 h 1256"/>
                <a:gd name="T92" fmla="*/ 309 w 2199"/>
                <a:gd name="T93" fmla="*/ 171 h 1256"/>
                <a:gd name="T94" fmla="*/ 313 w 2199"/>
                <a:gd name="T95" fmla="*/ 177 h 1256"/>
                <a:gd name="T96" fmla="*/ 314 w 2199"/>
                <a:gd name="T97" fmla="*/ 179 h 125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2199" h="1256">
                  <a:moveTo>
                    <a:pt x="0" y="0"/>
                  </a:moveTo>
                  <a:lnTo>
                    <a:pt x="90" y="10"/>
                  </a:lnTo>
                  <a:lnTo>
                    <a:pt x="176" y="21"/>
                  </a:lnTo>
                  <a:lnTo>
                    <a:pt x="257" y="32"/>
                  </a:lnTo>
                  <a:lnTo>
                    <a:pt x="334" y="43"/>
                  </a:lnTo>
                  <a:lnTo>
                    <a:pt x="407" y="55"/>
                  </a:lnTo>
                  <a:lnTo>
                    <a:pt x="476" y="67"/>
                  </a:lnTo>
                  <a:lnTo>
                    <a:pt x="541" y="79"/>
                  </a:lnTo>
                  <a:lnTo>
                    <a:pt x="604" y="91"/>
                  </a:lnTo>
                  <a:lnTo>
                    <a:pt x="662" y="104"/>
                  </a:lnTo>
                  <a:lnTo>
                    <a:pt x="717" y="118"/>
                  </a:lnTo>
                  <a:lnTo>
                    <a:pt x="770" y="132"/>
                  </a:lnTo>
                  <a:lnTo>
                    <a:pt x="819" y="145"/>
                  </a:lnTo>
                  <a:lnTo>
                    <a:pt x="866" y="160"/>
                  </a:lnTo>
                  <a:lnTo>
                    <a:pt x="910" y="174"/>
                  </a:lnTo>
                  <a:lnTo>
                    <a:pt x="952" y="190"/>
                  </a:lnTo>
                  <a:lnTo>
                    <a:pt x="992" y="205"/>
                  </a:lnTo>
                  <a:lnTo>
                    <a:pt x="1030" y="220"/>
                  </a:lnTo>
                  <a:lnTo>
                    <a:pt x="1065" y="237"/>
                  </a:lnTo>
                  <a:lnTo>
                    <a:pt x="1100" y="253"/>
                  </a:lnTo>
                  <a:lnTo>
                    <a:pt x="1133" y="271"/>
                  </a:lnTo>
                  <a:lnTo>
                    <a:pt x="1164" y="288"/>
                  </a:lnTo>
                  <a:lnTo>
                    <a:pt x="1195" y="306"/>
                  </a:lnTo>
                  <a:lnTo>
                    <a:pt x="1224" y="324"/>
                  </a:lnTo>
                  <a:lnTo>
                    <a:pt x="1253" y="343"/>
                  </a:lnTo>
                  <a:lnTo>
                    <a:pt x="1309" y="382"/>
                  </a:lnTo>
                  <a:lnTo>
                    <a:pt x="1363" y="423"/>
                  </a:lnTo>
                  <a:lnTo>
                    <a:pt x="1418" y="466"/>
                  </a:lnTo>
                  <a:lnTo>
                    <a:pt x="1475" y="511"/>
                  </a:lnTo>
                  <a:lnTo>
                    <a:pt x="1526" y="552"/>
                  </a:lnTo>
                  <a:lnTo>
                    <a:pt x="1575" y="593"/>
                  </a:lnTo>
                  <a:lnTo>
                    <a:pt x="1622" y="632"/>
                  </a:lnTo>
                  <a:lnTo>
                    <a:pt x="1667" y="670"/>
                  </a:lnTo>
                  <a:lnTo>
                    <a:pt x="1710" y="708"/>
                  </a:lnTo>
                  <a:lnTo>
                    <a:pt x="1750" y="745"/>
                  </a:lnTo>
                  <a:lnTo>
                    <a:pt x="1788" y="780"/>
                  </a:lnTo>
                  <a:lnTo>
                    <a:pt x="1824" y="815"/>
                  </a:lnTo>
                  <a:lnTo>
                    <a:pt x="1859" y="848"/>
                  </a:lnTo>
                  <a:lnTo>
                    <a:pt x="1892" y="881"/>
                  </a:lnTo>
                  <a:lnTo>
                    <a:pt x="1922" y="911"/>
                  </a:lnTo>
                  <a:lnTo>
                    <a:pt x="1951" y="942"/>
                  </a:lnTo>
                  <a:lnTo>
                    <a:pt x="2003" y="999"/>
                  </a:lnTo>
                  <a:lnTo>
                    <a:pt x="2047" y="1050"/>
                  </a:lnTo>
                  <a:lnTo>
                    <a:pt x="2086" y="1096"/>
                  </a:lnTo>
                  <a:lnTo>
                    <a:pt x="2118" y="1138"/>
                  </a:lnTo>
                  <a:lnTo>
                    <a:pt x="2145" y="1173"/>
                  </a:lnTo>
                  <a:lnTo>
                    <a:pt x="2165" y="1202"/>
                  </a:lnTo>
                  <a:lnTo>
                    <a:pt x="2192" y="1243"/>
                  </a:lnTo>
                  <a:lnTo>
                    <a:pt x="2199" y="1256"/>
                  </a:lnTo>
                </a:path>
              </a:pathLst>
            </a:custGeom>
            <a:grpFill/>
            <a:ln w="3175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8" name="Line 20"/>
            <p:cNvSpPr>
              <a:spLocks noChangeShapeType="1"/>
            </p:cNvSpPr>
            <p:nvPr/>
          </p:nvSpPr>
          <p:spPr bwMode="auto">
            <a:xfrm>
              <a:off x="4015" y="3689"/>
              <a:ext cx="276" cy="1"/>
            </a:xfrm>
            <a:prstGeom prst="line">
              <a:avLst/>
            </a:prstGeom>
            <a:grpFill/>
            <a:ln w="3175">
              <a:solidFill>
                <a:schemeClr val="bg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59" name="Line 21"/>
            <p:cNvSpPr>
              <a:spLocks noChangeShapeType="1"/>
            </p:cNvSpPr>
            <p:nvPr/>
          </p:nvSpPr>
          <p:spPr bwMode="auto">
            <a:xfrm flipH="1">
              <a:off x="3184" y="3560"/>
              <a:ext cx="387" cy="1"/>
            </a:xfrm>
            <a:prstGeom prst="line">
              <a:avLst/>
            </a:prstGeom>
            <a:grpFill/>
            <a:ln w="3175">
              <a:solidFill>
                <a:schemeClr val="bg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60" name="Line 22"/>
            <p:cNvSpPr>
              <a:spLocks noChangeShapeType="1"/>
            </p:cNvSpPr>
            <p:nvPr/>
          </p:nvSpPr>
          <p:spPr bwMode="auto">
            <a:xfrm flipH="1">
              <a:off x="3178" y="3813"/>
              <a:ext cx="397" cy="1"/>
            </a:xfrm>
            <a:prstGeom prst="line">
              <a:avLst/>
            </a:prstGeom>
            <a:grpFill/>
            <a:ln w="3175">
              <a:solidFill>
                <a:schemeClr val="bg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61" name="Line 23"/>
            <p:cNvSpPr>
              <a:spLocks noChangeShapeType="1"/>
            </p:cNvSpPr>
            <p:nvPr/>
          </p:nvSpPr>
          <p:spPr bwMode="auto">
            <a:xfrm>
              <a:off x="3155" y="3988"/>
              <a:ext cx="1124" cy="1"/>
            </a:xfrm>
            <a:prstGeom prst="line">
              <a:avLst/>
            </a:prstGeom>
            <a:grpFill/>
            <a:ln w="3175">
              <a:solidFill>
                <a:schemeClr val="bg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62" name="Line 24"/>
            <p:cNvSpPr>
              <a:spLocks noChangeShapeType="1"/>
            </p:cNvSpPr>
            <p:nvPr/>
          </p:nvSpPr>
          <p:spPr bwMode="auto">
            <a:xfrm flipV="1">
              <a:off x="4743" y="3821"/>
              <a:ext cx="255" cy="4"/>
            </a:xfrm>
            <a:prstGeom prst="line">
              <a:avLst/>
            </a:prstGeom>
            <a:grpFill/>
            <a:ln w="3175">
              <a:solidFill>
                <a:schemeClr val="bg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63" name="Rectangle 25"/>
            <p:cNvSpPr>
              <a:spLocks noChangeArrowheads="1"/>
            </p:cNvSpPr>
            <p:nvPr/>
          </p:nvSpPr>
          <p:spPr bwMode="auto">
            <a:xfrm>
              <a:off x="3049" y="3498"/>
              <a:ext cx="113" cy="40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400" dirty="0" smtClean="0">
                  <a:solidFill>
                    <a:srgbClr val="000000"/>
                  </a:solidFill>
                  <a:latin typeface="AvantGarde Bk BT" pitchFamily="34" charset="0"/>
                </a:rPr>
                <a:t>A</a:t>
              </a:r>
            </a:p>
            <a:p>
              <a:r>
                <a:rPr lang="en-US" sz="2400" dirty="0">
                  <a:solidFill>
                    <a:srgbClr val="000000"/>
                  </a:solidFill>
                  <a:latin typeface="AvantGarde Bk BT" pitchFamily="34" charset="0"/>
                </a:rPr>
                <a:t>B</a:t>
              </a:r>
              <a:endParaRPr lang="en-US" dirty="0"/>
            </a:p>
          </p:txBody>
        </p:sp>
        <p:sp>
          <p:nvSpPr>
            <p:cNvPr id="10264" name="Rectangle 26"/>
            <p:cNvSpPr>
              <a:spLocks noChangeArrowheads="1"/>
            </p:cNvSpPr>
            <p:nvPr/>
          </p:nvSpPr>
          <p:spPr bwMode="auto">
            <a:xfrm>
              <a:off x="4074" y="3463"/>
              <a:ext cx="208" cy="20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400" dirty="0">
                  <a:latin typeface="AvantGarde Bk BT" pitchFamily="34" charset="0"/>
                </a:rPr>
                <a:t>X1</a:t>
              </a:r>
            </a:p>
          </p:txBody>
        </p:sp>
        <p:sp>
          <p:nvSpPr>
            <p:cNvPr id="10265" name="Rectangle 27"/>
            <p:cNvSpPr>
              <a:spLocks noChangeArrowheads="1"/>
            </p:cNvSpPr>
            <p:nvPr/>
          </p:nvSpPr>
          <p:spPr bwMode="auto">
            <a:xfrm>
              <a:off x="5013" y="3707"/>
              <a:ext cx="329" cy="20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400" dirty="0">
                  <a:solidFill>
                    <a:srgbClr val="000000"/>
                  </a:solidFill>
                  <a:latin typeface="AvantGarde Bk BT" pitchFamily="34" charset="0"/>
                </a:rPr>
                <a:t>Sum</a:t>
              </a:r>
              <a:endParaRPr lang="en-US" dirty="0"/>
            </a:p>
          </p:txBody>
        </p:sp>
        <p:sp>
          <p:nvSpPr>
            <p:cNvPr id="10267" name="Rectangle 29"/>
            <p:cNvSpPr>
              <a:spLocks noChangeArrowheads="1"/>
            </p:cNvSpPr>
            <p:nvPr/>
          </p:nvSpPr>
          <p:spPr bwMode="auto">
            <a:xfrm>
              <a:off x="2880" y="3862"/>
              <a:ext cx="251" cy="20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400" dirty="0" err="1">
                  <a:solidFill>
                    <a:srgbClr val="000000"/>
                  </a:solidFill>
                  <a:latin typeface="AvantGarde Bk BT" pitchFamily="34" charset="0"/>
                </a:rPr>
                <a:t>Cin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512130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ASIC CAD tools available in ECE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0" y="1219200"/>
            <a:ext cx="7772400" cy="51054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Modeling and Simulation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Questa ADMS = </a:t>
            </a:r>
            <a:r>
              <a:rPr lang="en-US" dirty="0" err="1" smtClean="0">
                <a:solidFill>
                  <a:schemeClr val="accent2"/>
                </a:solidFill>
              </a:rPr>
              <a:t>Questa+Modelsim+Eldo+ADiT</a:t>
            </a:r>
            <a:r>
              <a:rPr lang="en-US" dirty="0" smtClean="0">
                <a:solidFill>
                  <a:schemeClr val="accent2"/>
                </a:solidFill>
              </a:rPr>
              <a:t> (Mentor Graphics)</a:t>
            </a:r>
          </a:p>
          <a:p>
            <a:pPr lvl="1"/>
            <a:r>
              <a:rPr lang="en-US" dirty="0" err="1" smtClean="0">
                <a:solidFill>
                  <a:srgbClr val="0070C0"/>
                </a:solidFill>
              </a:rPr>
              <a:t>Verilog</a:t>
            </a:r>
            <a:r>
              <a:rPr lang="en-US" dirty="0" smtClean="0">
                <a:solidFill>
                  <a:srgbClr val="0070C0"/>
                </a:solidFill>
              </a:rPr>
              <a:t>-XL, </a:t>
            </a:r>
            <a:r>
              <a:rPr lang="en-US" dirty="0" err="1" smtClean="0">
                <a:solidFill>
                  <a:srgbClr val="0070C0"/>
                </a:solidFill>
              </a:rPr>
              <a:t>NC_Verilog</a:t>
            </a:r>
            <a:r>
              <a:rPr lang="en-US" dirty="0" smtClean="0">
                <a:solidFill>
                  <a:srgbClr val="0070C0"/>
                </a:solidFill>
              </a:rPr>
              <a:t>, </a:t>
            </a:r>
            <a:r>
              <a:rPr lang="en-US" dirty="0" err="1" smtClean="0">
                <a:solidFill>
                  <a:srgbClr val="0070C0"/>
                </a:solidFill>
              </a:rPr>
              <a:t>Spectre</a:t>
            </a:r>
            <a:r>
              <a:rPr lang="en-US" dirty="0" smtClean="0">
                <a:solidFill>
                  <a:srgbClr val="0070C0"/>
                </a:solidFill>
              </a:rPr>
              <a:t> (Cadence)</a:t>
            </a:r>
          </a:p>
          <a:p>
            <a:r>
              <a:rPr lang="en-US" dirty="0" smtClean="0"/>
              <a:t>Design Synthesis (digital)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Leonardo Spectrum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(Mentor Graphics)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Design Compiler (Synopsys), </a:t>
            </a:r>
            <a:r>
              <a:rPr lang="en-US" dirty="0" smtClean="0">
                <a:solidFill>
                  <a:srgbClr val="0070C0"/>
                </a:solidFill>
              </a:rPr>
              <a:t>RTL Compiler (Cadence)</a:t>
            </a:r>
          </a:p>
          <a:p>
            <a:r>
              <a:rPr lang="en-US" dirty="0" smtClean="0"/>
              <a:t>Design for Test and Automatic Test Pattern Generation</a:t>
            </a:r>
          </a:p>
          <a:p>
            <a:pPr lvl="1"/>
            <a:r>
              <a:rPr lang="en-US" dirty="0" err="1" smtClean="0">
                <a:solidFill>
                  <a:srgbClr val="C00000"/>
                </a:solidFill>
              </a:rPr>
              <a:t>Tessent</a:t>
            </a:r>
            <a:r>
              <a:rPr lang="en-US" dirty="0" smtClean="0">
                <a:solidFill>
                  <a:srgbClr val="C00000"/>
                </a:solidFill>
              </a:rPr>
              <a:t> DFT Advisor, </a:t>
            </a:r>
            <a:r>
              <a:rPr lang="en-US" dirty="0" err="1" smtClean="0">
                <a:solidFill>
                  <a:srgbClr val="C00000"/>
                </a:solidFill>
              </a:rPr>
              <a:t>Fastscan</a:t>
            </a:r>
            <a:r>
              <a:rPr lang="en-US" dirty="0" smtClean="0">
                <a:solidFill>
                  <a:srgbClr val="C00000"/>
                </a:solidFill>
              </a:rPr>
              <a:t>, </a:t>
            </a:r>
            <a:r>
              <a:rPr lang="en-US" dirty="0" err="1" smtClean="0">
                <a:solidFill>
                  <a:srgbClr val="C00000"/>
                </a:solidFill>
              </a:rPr>
              <a:t>SoCScan</a:t>
            </a:r>
            <a:r>
              <a:rPr lang="en-US" dirty="0" smtClean="0">
                <a:solidFill>
                  <a:srgbClr val="C00000"/>
                </a:solidFill>
              </a:rPr>
              <a:t> (Mentor Graphics)</a:t>
            </a:r>
          </a:p>
          <a:p>
            <a:r>
              <a:rPr lang="en-US" dirty="0" smtClean="0"/>
              <a:t>Schematic Capture &amp; Design Integration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Design Architect-IC (Mentor Graphics)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Design Framework II (DFII) - Composer (Cadence)</a:t>
            </a:r>
          </a:p>
          <a:p>
            <a:r>
              <a:rPr lang="en-US" dirty="0" smtClean="0"/>
              <a:t>Physical Layout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IC Station (Mentor Graphics)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SOC Encounter, Virtuoso (Cadence)</a:t>
            </a:r>
          </a:p>
          <a:p>
            <a:r>
              <a:rPr lang="en-US" dirty="0" smtClean="0"/>
              <a:t>Design Verification</a:t>
            </a:r>
          </a:p>
          <a:p>
            <a:pPr lvl="1"/>
            <a:r>
              <a:rPr lang="en-US" dirty="0" err="1" smtClean="0">
                <a:solidFill>
                  <a:srgbClr val="C00000"/>
                </a:solidFill>
              </a:rPr>
              <a:t>Calibre</a:t>
            </a:r>
            <a:r>
              <a:rPr lang="en-US" dirty="0" smtClean="0">
                <a:solidFill>
                  <a:srgbClr val="C00000"/>
                </a:solidFill>
              </a:rPr>
              <a:t> DRC, LVS, PEX (Mentor Graphics)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Diva, </a:t>
            </a:r>
            <a:r>
              <a:rPr lang="en-US" dirty="0" err="1" smtClean="0">
                <a:solidFill>
                  <a:srgbClr val="0070C0"/>
                </a:solidFill>
              </a:rPr>
              <a:t>Assura</a:t>
            </a:r>
            <a:r>
              <a:rPr lang="en-US" dirty="0" smtClean="0">
                <a:solidFill>
                  <a:srgbClr val="0070C0"/>
                </a:solidFill>
              </a:rPr>
              <a:t> (Cadence)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752084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/>
              <a:t>Example: </a:t>
            </a:r>
            <a:r>
              <a:rPr lang="en-US" sz="4000" dirty="0" smtClean="0"/>
              <a:t>adder behavioral model</a:t>
            </a:r>
            <a:endParaRPr lang="en-US" sz="4000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/>
              <a:t>entity adder is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/>
              <a:t>   port ( a:     in </a:t>
            </a:r>
            <a:r>
              <a:rPr lang="en-US" sz="2800" dirty="0" smtClean="0">
                <a:solidFill>
                  <a:srgbClr val="C00000"/>
                </a:solidFill>
              </a:rPr>
              <a:t>integer</a:t>
            </a:r>
            <a:r>
              <a:rPr lang="en-US" sz="2800" dirty="0" smtClean="0"/>
              <a:t>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/>
              <a:t>		    b:     in </a:t>
            </a:r>
            <a:r>
              <a:rPr lang="en-US" sz="2800" dirty="0" smtClean="0">
                <a:solidFill>
                  <a:srgbClr val="C00000"/>
                </a:solidFill>
              </a:rPr>
              <a:t>integer</a:t>
            </a:r>
            <a:r>
              <a:rPr lang="en-US" sz="2800" dirty="0" smtClean="0"/>
              <a:t>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/>
              <a:t>		    sum: out </a:t>
            </a:r>
            <a:r>
              <a:rPr lang="en-US" sz="2800" dirty="0" smtClean="0">
                <a:solidFill>
                  <a:srgbClr val="C00000"/>
                </a:solidFill>
              </a:rPr>
              <a:t>integer</a:t>
            </a:r>
            <a:r>
              <a:rPr lang="en-US" sz="2800" dirty="0" smtClean="0"/>
              <a:t>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/>
              <a:t>end adder 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/>
              <a:t>architecture behave of adder is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/>
              <a:t>   begin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/>
              <a:t>		sum &lt;= a + b;   </a:t>
            </a:r>
            <a:r>
              <a:rPr lang="en-US" sz="2800" dirty="0" smtClean="0">
                <a:solidFill>
                  <a:srgbClr val="0070C0"/>
                </a:solidFill>
              </a:rPr>
              <a:t> -- adder to be synthesized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/>
              <a:t>   end;</a:t>
            </a:r>
          </a:p>
        </p:txBody>
      </p:sp>
    </p:spTree>
    <p:extLst>
      <p:ext uri="{BB962C8B-B14F-4D97-AF65-F5344CB8AC3E}">
        <p14:creationId xmlns:p14="http://schemas.microsoft.com/office/powerpoint/2010/main" val="429438140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r>
              <a:rPr lang="en-US" smtClean="0"/>
              <a:t>Example: D flip-flop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 smtClean="0"/>
              <a:t>entity DFF is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 smtClean="0"/>
              <a:t>   port (Preset: in bit;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 smtClean="0"/>
              <a:t>		   Clear: in bit;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 smtClean="0"/>
              <a:t>		   Clock: in bit;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 smtClean="0"/>
              <a:t>		   Data: in bit;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 smtClean="0"/>
              <a:t>		   Q: out bit;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 smtClean="0"/>
              <a:t>		   Qbar: out bit);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 smtClean="0"/>
              <a:t>end DFF;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 smtClean="0"/>
              <a:t>			</a:t>
            </a:r>
          </a:p>
        </p:txBody>
      </p:sp>
      <p:sp>
        <p:nvSpPr>
          <p:cNvPr id="12292" name="Rectangle 6"/>
          <p:cNvSpPr>
            <a:spLocks noChangeArrowheads="1"/>
          </p:cNvSpPr>
          <p:nvPr/>
        </p:nvSpPr>
        <p:spPr bwMode="auto">
          <a:xfrm>
            <a:off x="5486400" y="2743200"/>
            <a:ext cx="2209800" cy="2362200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eaLnBrk="1" hangingPunct="1"/>
            <a:r>
              <a:rPr lang="en-US"/>
              <a:t>Data</a:t>
            </a:r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Clock</a:t>
            </a:r>
          </a:p>
        </p:txBody>
      </p:sp>
      <p:sp>
        <p:nvSpPr>
          <p:cNvPr id="12293" name="Line 7"/>
          <p:cNvSpPr>
            <a:spLocks noChangeShapeType="1"/>
          </p:cNvSpPr>
          <p:nvPr/>
        </p:nvSpPr>
        <p:spPr bwMode="auto">
          <a:xfrm>
            <a:off x="4572000" y="3352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4" name="Line 9"/>
          <p:cNvSpPr>
            <a:spLocks noChangeShapeType="1"/>
          </p:cNvSpPr>
          <p:nvPr/>
        </p:nvSpPr>
        <p:spPr bwMode="auto">
          <a:xfrm>
            <a:off x="4572000" y="44196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5" name="Line 10"/>
          <p:cNvSpPr>
            <a:spLocks noChangeShapeType="1"/>
          </p:cNvSpPr>
          <p:nvPr/>
        </p:nvSpPr>
        <p:spPr bwMode="auto">
          <a:xfrm>
            <a:off x="7696200" y="35052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6" name="Line 11"/>
          <p:cNvSpPr>
            <a:spLocks noChangeShapeType="1"/>
          </p:cNvSpPr>
          <p:nvPr/>
        </p:nvSpPr>
        <p:spPr bwMode="auto">
          <a:xfrm>
            <a:off x="7696200" y="4343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7" name="Text Box 12"/>
          <p:cNvSpPr txBox="1">
            <a:spLocks noChangeArrowheads="1"/>
          </p:cNvSpPr>
          <p:nvPr/>
        </p:nvSpPr>
        <p:spPr bwMode="auto">
          <a:xfrm>
            <a:off x="6934200" y="3352800"/>
            <a:ext cx="6921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Q</a:t>
            </a:r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Qbar</a:t>
            </a:r>
          </a:p>
        </p:txBody>
      </p:sp>
      <p:sp>
        <p:nvSpPr>
          <p:cNvPr id="12298" name="Text Box 14"/>
          <p:cNvSpPr txBox="1">
            <a:spLocks noChangeArrowheads="1"/>
          </p:cNvSpPr>
          <p:nvPr/>
        </p:nvSpPr>
        <p:spPr bwMode="auto">
          <a:xfrm>
            <a:off x="6080125" y="2932113"/>
            <a:ext cx="844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Preset</a:t>
            </a:r>
          </a:p>
        </p:txBody>
      </p:sp>
      <p:sp>
        <p:nvSpPr>
          <p:cNvPr id="12299" name="Text Box 15"/>
          <p:cNvSpPr txBox="1">
            <a:spLocks noChangeArrowheads="1"/>
          </p:cNvSpPr>
          <p:nvPr/>
        </p:nvSpPr>
        <p:spPr bwMode="auto">
          <a:xfrm>
            <a:off x="6232525" y="4532313"/>
            <a:ext cx="730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Clear</a:t>
            </a:r>
          </a:p>
        </p:txBody>
      </p:sp>
      <p:sp>
        <p:nvSpPr>
          <p:cNvPr id="12300" name="Line 16"/>
          <p:cNvSpPr>
            <a:spLocks noChangeShapeType="1"/>
          </p:cNvSpPr>
          <p:nvPr/>
        </p:nvSpPr>
        <p:spPr bwMode="auto">
          <a:xfrm>
            <a:off x="6553200" y="2286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1" name="Line 17"/>
          <p:cNvSpPr>
            <a:spLocks noChangeShapeType="1"/>
          </p:cNvSpPr>
          <p:nvPr/>
        </p:nvSpPr>
        <p:spPr bwMode="auto">
          <a:xfrm flipV="1">
            <a:off x="6629400" y="5105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40396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7474 D flip-flop equations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architecture </a:t>
            </a:r>
            <a:r>
              <a:rPr lang="en-US" sz="2400" dirty="0" err="1" smtClean="0"/>
              <a:t>eqns</a:t>
            </a:r>
            <a:r>
              <a:rPr lang="en-US" sz="2400" dirty="0" smtClean="0"/>
              <a:t> of DFF is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	signal A,B,C,D: bit;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>
                <a:solidFill>
                  <a:srgbClr val="C00000"/>
                </a:solidFill>
              </a:rPr>
              <a:t>		signal </a:t>
            </a:r>
            <a:r>
              <a:rPr lang="en-US" sz="2400" dirty="0" err="1" smtClean="0">
                <a:solidFill>
                  <a:srgbClr val="C00000"/>
                </a:solidFill>
              </a:rPr>
              <a:t>QInt</a:t>
            </a:r>
            <a:r>
              <a:rPr lang="en-US" sz="2400" dirty="0" smtClean="0">
                <a:solidFill>
                  <a:srgbClr val="C00000"/>
                </a:solidFill>
              </a:rPr>
              <a:t>, </a:t>
            </a:r>
            <a:r>
              <a:rPr lang="en-US" sz="2400" dirty="0" err="1" smtClean="0">
                <a:solidFill>
                  <a:srgbClr val="C00000"/>
                </a:solidFill>
              </a:rPr>
              <a:t>QBarInt</a:t>
            </a:r>
            <a:r>
              <a:rPr lang="en-US" sz="2400" dirty="0" smtClean="0">
                <a:solidFill>
                  <a:srgbClr val="C00000"/>
                </a:solidFill>
              </a:rPr>
              <a:t>: bit;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begin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	A &lt;= not (Preset and D and B) after 1 ns;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	B &lt;= not (A and Clear and Clock) after 1 ns;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	C &lt;= not (B and Clock and D) after 1 ns;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	D &lt;= not (C and Clear and Data) after 1 ns;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	</a:t>
            </a:r>
            <a:r>
              <a:rPr lang="en-US" sz="2400" dirty="0" err="1" smtClean="0"/>
              <a:t>Qint</a:t>
            </a:r>
            <a:r>
              <a:rPr lang="en-US" sz="2400" dirty="0" smtClean="0"/>
              <a:t> &lt;= not (Preset and B and </a:t>
            </a:r>
            <a:r>
              <a:rPr lang="en-US" sz="2400" dirty="0" err="1" smtClean="0"/>
              <a:t>QbarInt</a:t>
            </a:r>
            <a:r>
              <a:rPr lang="en-US" sz="2400" dirty="0" smtClean="0"/>
              <a:t>) after 1 ns;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	</a:t>
            </a:r>
            <a:r>
              <a:rPr lang="en-US" sz="2400" dirty="0" err="1" smtClean="0"/>
              <a:t>QBarInt</a:t>
            </a:r>
            <a:r>
              <a:rPr lang="en-US" sz="2400" dirty="0" smtClean="0"/>
              <a:t> &lt;= not (</a:t>
            </a:r>
            <a:r>
              <a:rPr lang="en-US" sz="2400" dirty="0" err="1" smtClean="0"/>
              <a:t>QInt</a:t>
            </a:r>
            <a:r>
              <a:rPr lang="en-US" sz="2400" dirty="0" smtClean="0"/>
              <a:t> and Clear and C) after 1 ns;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		</a:t>
            </a:r>
            <a:r>
              <a:rPr lang="en-US" sz="2400" dirty="0" smtClean="0">
                <a:solidFill>
                  <a:srgbClr val="C00000"/>
                </a:solidFill>
              </a:rPr>
              <a:t>Q &lt;= </a:t>
            </a:r>
            <a:r>
              <a:rPr lang="en-US" sz="2400" dirty="0" err="1" smtClean="0">
                <a:solidFill>
                  <a:srgbClr val="C00000"/>
                </a:solidFill>
              </a:rPr>
              <a:t>QInt</a:t>
            </a:r>
            <a:r>
              <a:rPr lang="en-US" sz="2400" dirty="0" smtClean="0">
                <a:solidFill>
                  <a:srgbClr val="C00000"/>
                </a:solidFill>
              </a:rPr>
              <a:t>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>
                <a:solidFill>
                  <a:srgbClr val="C00000"/>
                </a:solidFill>
              </a:rPr>
              <a:t>		</a:t>
            </a:r>
            <a:r>
              <a:rPr lang="en-US" sz="2400" dirty="0" err="1" smtClean="0">
                <a:solidFill>
                  <a:srgbClr val="C00000"/>
                </a:solidFill>
              </a:rPr>
              <a:t>QBar</a:t>
            </a:r>
            <a:r>
              <a:rPr lang="en-US" sz="2400" dirty="0" smtClean="0">
                <a:solidFill>
                  <a:srgbClr val="C00000"/>
                </a:solidFill>
              </a:rPr>
              <a:t> &lt;= </a:t>
            </a:r>
            <a:r>
              <a:rPr lang="en-US" sz="2400" dirty="0" err="1" smtClean="0">
                <a:solidFill>
                  <a:srgbClr val="C00000"/>
                </a:solidFill>
              </a:rPr>
              <a:t>QBarInt</a:t>
            </a:r>
            <a:r>
              <a:rPr lang="en-US" sz="2400" dirty="0" smtClean="0">
                <a:solidFill>
                  <a:srgbClr val="C00000"/>
                </a:solidFill>
              </a:rPr>
              <a:t>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end;</a:t>
            </a:r>
          </a:p>
        </p:txBody>
      </p:sp>
    </p:spTree>
    <p:extLst>
      <p:ext uri="{BB962C8B-B14F-4D97-AF65-F5344CB8AC3E}">
        <p14:creationId xmlns:p14="http://schemas.microsoft.com/office/powerpoint/2010/main" val="170861758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4-bit Register </a:t>
            </a:r>
            <a:r>
              <a:rPr lang="en-US" dirty="0" smtClean="0">
                <a:solidFill>
                  <a:srgbClr val="0070C0"/>
                </a:solidFill>
              </a:rPr>
              <a:t>(Structural Model)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dirty="0" smtClean="0"/>
              <a:t>entity Register4 is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  port ( D: in </a:t>
            </a:r>
            <a:r>
              <a:rPr lang="en-US" sz="2400" dirty="0" err="1" smtClean="0"/>
              <a:t>bit_vector</a:t>
            </a:r>
            <a:r>
              <a:rPr lang="en-US" sz="2400" dirty="0" smtClean="0"/>
              <a:t>(0 to 3);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		   Q: out </a:t>
            </a:r>
            <a:r>
              <a:rPr lang="en-US" sz="2400" dirty="0" err="1" smtClean="0"/>
              <a:t>bit_vector</a:t>
            </a:r>
            <a:r>
              <a:rPr lang="en-US" sz="2400" dirty="0" smtClean="0"/>
              <a:t>(0 to 3);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		   </a:t>
            </a:r>
            <a:r>
              <a:rPr lang="en-US" sz="2400" dirty="0" err="1" smtClean="0"/>
              <a:t>Clk</a:t>
            </a:r>
            <a:r>
              <a:rPr lang="en-US" sz="2400" dirty="0" smtClean="0"/>
              <a:t>: in bit;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		   </a:t>
            </a:r>
            <a:r>
              <a:rPr lang="en-US" sz="2400" dirty="0" err="1" smtClean="0"/>
              <a:t>Clr</a:t>
            </a:r>
            <a:r>
              <a:rPr lang="en-US" sz="2400" dirty="0" smtClean="0"/>
              <a:t>: in bit;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		   Pre: in bit);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end Register4;</a:t>
            </a:r>
          </a:p>
        </p:txBody>
      </p:sp>
      <p:grpSp>
        <p:nvGrpSpPr>
          <p:cNvPr id="14340" name="Group 112"/>
          <p:cNvGrpSpPr>
            <a:grpSpLocks/>
          </p:cNvGrpSpPr>
          <p:nvPr/>
        </p:nvGrpSpPr>
        <p:grpSpPr bwMode="auto">
          <a:xfrm>
            <a:off x="3581400" y="4038600"/>
            <a:ext cx="1111250" cy="1792288"/>
            <a:chOff x="1124" y="2976"/>
            <a:chExt cx="700" cy="1129"/>
          </a:xfrm>
        </p:grpSpPr>
        <p:sp>
          <p:nvSpPr>
            <p:cNvPr id="14382" name="Rectangle 14"/>
            <p:cNvSpPr>
              <a:spLocks noChangeArrowheads="1"/>
            </p:cNvSpPr>
            <p:nvPr/>
          </p:nvSpPr>
          <p:spPr bwMode="auto">
            <a:xfrm>
              <a:off x="1374" y="3337"/>
              <a:ext cx="336" cy="3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83" name="Line 15"/>
            <p:cNvSpPr>
              <a:spLocks noChangeShapeType="1"/>
            </p:cNvSpPr>
            <p:nvPr/>
          </p:nvSpPr>
          <p:spPr bwMode="auto">
            <a:xfrm flipV="1">
              <a:off x="1278" y="3241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4" name="Line 16"/>
            <p:cNvSpPr>
              <a:spLocks noChangeShapeType="1"/>
            </p:cNvSpPr>
            <p:nvPr/>
          </p:nvSpPr>
          <p:spPr bwMode="auto">
            <a:xfrm>
              <a:off x="1632" y="3673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5" name="Line 17"/>
            <p:cNvSpPr>
              <a:spLocks noChangeShapeType="1"/>
            </p:cNvSpPr>
            <p:nvPr/>
          </p:nvSpPr>
          <p:spPr bwMode="auto">
            <a:xfrm flipH="1">
              <a:off x="1278" y="357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6" name="Line 18"/>
            <p:cNvSpPr>
              <a:spLocks noChangeShapeType="1"/>
            </p:cNvSpPr>
            <p:nvPr/>
          </p:nvSpPr>
          <p:spPr bwMode="auto">
            <a:xfrm>
              <a:off x="1278" y="3577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7" name="Line 19"/>
            <p:cNvSpPr>
              <a:spLocks noChangeShapeType="1"/>
            </p:cNvSpPr>
            <p:nvPr/>
          </p:nvSpPr>
          <p:spPr bwMode="auto">
            <a:xfrm>
              <a:off x="1488" y="3673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8" name="Line 21"/>
            <p:cNvSpPr>
              <a:spLocks noChangeShapeType="1"/>
            </p:cNvSpPr>
            <p:nvPr/>
          </p:nvSpPr>
          <p:spPr bwMode="auto">
            <a:xfrm>
              <a:off x="1278" y="3385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9" name="Line 22"/>
            <p:cNvSpPr>
              <a:spLocks noChangeShapeType="1"/>
            </p:cNvSpPr>
            <p:nvPr/>
          </p:nvSpPr>
          <p:spPr bwMode="auto">
            <a:xfrm>
              <a:off x="1710" y="3385"/>
              <a:ext cx="11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0" name="Line 24"/>
            <p:cNvSpPr>
              <a:spLocks noChangeShapeType="1"/>
            </p:cNvSpPr>
            <p:nvPr/>
          </p:nvSpPr>
          <p:spPr bwMode="auto">
            <a:xfrm>
              <a:off x="1824" y="3385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1" name="Text Box 25"/>
            <p:cNvSpPr txBox="1">
              <a:spLocks noChangeArrowheads="1"/>
            </p:cNvSpPr>
            <p:nvPr/>
          </p:nvSpPr>
          <p:spPr bwMode="auto">
            <a:xfrm>
              <a:off x="1124" y="2976"/>
              <a:ext cx="3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r>
                <a:rPr lang="en-US"/>
                <a:t>D(3)</a:t>
              </a:r>
            </a:p>
          </p:txBody>
        </p:sp>
      </p:grpSp>
      <p:sp>
        <p:nvSpPr>
          <p:cNvPr id="14341" name="Text Box 111"/>
          <p:cNvSpPr txBox="1">
            <a:spLocks noChangeArrowheads="1"/>
          </p:cNvSpPr>
          <p:nvPr/>
        </p:nvSpPr>
        <p:spPr bwMode="auto">
          <a:xfrm>
            <a:off x="4419600" y="5805488"/>
            <a:ext cx="641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Q(3)</a:t>
            </a:r>
          </a:p>
        </p:txBody>
      </p:sp>
      <p:grpSp>
        <p:nvGrpSpPr>
          <p:cNvPr id="14342" name="Group 113"/>
          <p:cNvGrpSpPr>
            <a:grpSpLocks/>
          </p:cNvGrpSpPr>
          <p:nvPr/>
        </p:nvGrpSpPr>
        <p:grpSpPr bwMode="auto">
          <a:xfrm>
            <a:off x="4756150" y="4038600"/>
            <a:ext cx="1111250" cy="1792288"/>
            <a:chOff x="1124" y="2976"/>
            <a:chExt cx="700" cy="1129"/>
          </a:xfrm>
        </p:grpSpPr>
        <p:sp>
          <p:nvSpPr>
            <p:cNvPr id="14372" name="Rectangle 114"/>
            <p:cNvSpPr>
              <a:spLocks noChangeArrowheads="1"/>
            </p:cNvSpPr>
            <p:nvPr/>
          </p:nvSpPr>
          <p:spPr bwMode="auto">
            <a:xfrm>
              <a:off x="1374" y="3337"/>
              <a:ext cx="336" cy="3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73" name="Line 115"/>
            <p:cNvSpPr>
              <a:spLocks noChangeShapeType="1"/>
            </p:cNvSpPr>
            <p:nvPr/>
          </p:nvSpPr>
          <p:spPr bwMode="auto">
            <a:xfrm flipV="1">
              <a:off x="1278" y="3241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4" name="Line 116"/>
            <p:cNvSpPr>
              <a:spLocks noChangeShapeType="1"/>
            </p:cNvSpPr>
            <p:nvPr/>
          </p:nvSpPr>
          <p:spPr bwMode="auto">
            <a:xfrm>
              <a:off x="1632" y="3673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5" name="Line 117"/>
            <p:cNvSpPr>
              <a:spLocks noChangeShapeType="1"/>
            </p:cNvSpPr>
            <p:nvPr/>
          </p:nvSpPr>
          <p:spPr bwMode="auto">
            <a:xfrm flipH="1">
              <a:off x="1278" y="357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6" name="Line 118"/>
            <p:cNvSpPr>
              <a:spLocks noChangeShapeType="1"/>
            </p:cNvSpPr>
            <p:nvPr/>
          </p:nvSpPr>
          <p:spPr bwMode="auto">
            <a:xfrm>
              <a:off x="1278" y="3577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7" name="Line 119"/>
            <p:cNvSpPr>
              <a:spLocks noChangeShapeType="1"/>
            </p:cNvSpPr>
            <p:nvPr/>
          </p:nvSpPr>
          <p:spPr bwMode="auto">
            <a:xfrm>
              <a:off x="1488" y="3673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8" name="Line 120"/>
            <p:cNvSpPr>
              <a:spLocks noChangeShapeType="1"/>
            </p:cNvSpPr>
            <p:nvPr/>
          </p:nvSpPr>
          <p:spPr bwMode="auto">
            <a:xfrm>
              <a:off x="1278" y="3385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9" name="Line 121"/>
            <p:cNvSpPr>
              <a:spLocks noChangeShapeType="1"/>
            </p:cNvSpPr>
            <p:nvPr/>
          </p:nvSpPr>
          <p:spPr bwMode="auto">
            <a:xfrm>
              <a:off x="1710" y="3385"/>
              <a:ext cx="11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0" name="Line 122"/>
            <p:cNvSpPr>
              <a:spLocks noChangeShapeType="1"/>
            </p:cNvSpPr>
            <p:nvPr/>
          </p:nvSpPr>
          <p:spPr bwMode="auto">
            <a:xfrm>
              <a:off x="1824" y="3385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1" name="Text Box 123"/>
            <p:cNvSpPr txBox="1">
              <a:spLocks noChangeArrowheads="1"/>
            </p:cNvSpPr>
            <p:nvPr/>
          </p:nvSpPr>
          <p:spPr bwMode="auto">
            <a:xfrm>
              <a:off x="1124" y="2976"/>
              <a:ext cx="3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r>
                <a:rPr lang="en-US"/>
                <a:t>D(2)</a:t>
              </a:r>
            </a:p>
          </p:txBody>
        </p:sp>
      </p:grpSp>
      <p:grpSp>
        <p:nvGrpSpPr>
          <p:cNvPr id="14343" name="Group 124"/>
          <p:cNvGrpSpPr>
            <a:grpSpLocks/>
          </p:cNvGrpSpPr>
          <p:nvPr/>
        </p:nvGrpSpPr>
        <p:grpSpPr bwMode="auto">
          <a:xfrm>
            <a:off x="5899150" y="4038600"/>
            <a:ext cx="1111250" cy="1792288"/>
            <a:chOff x="1124" y="2976"/>
            <a:chExt cx="700" cy="1129"/>
          </a:xfrm>
        </p:grpSpPr>
        <p:sp>
          <p:nvSpPr>
            <p:cNvPr id="14362" name="Rectangle 125"/>
            <p:cNvSpPr>
              <a:spLocks noChangeArrowheads="1"/>
            </p:cNvSpPr>
            <p:nvPr/>
          </p:nvSpPr>
          <p:spPr bwMode="auto">
            <a:xfrm>
              <a:off x="1374" y="3337"/>
              <a:ext cx="336" cy="3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3" name="Line 126"/>
            <p:cNvSpPr>
              <a:spLocks noChangeShapeType="1"/>
            </p:cNvSpPr>
            <p:nvPr/>
          </p:nvSpPr>
          <p:spPr bwMode="auto">
            <a:xfrm flipV="1">
              <a:off x="1278" y="3241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4" name="Line 127"/>
            <p:cNvSpPr>
              <a:spLocks noChangeShapeType="1"/>
            </p:cNvSpPr>
            <p:nvPr/>
          </p:nvSpPr>
          <p:spPr bwMode="auto">
            <a:xfrm>
              <a:off x="1632" y="3673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5" name="Line 128"/>
            <p:cNvSpPr>
              <a:spLocks noChangeShapeType="1"/>
            </p:cNvSpPr>
            <p:nvPr/>
          </p:nvSpPr>
          <p:spPr bwMode="auto">
            <a:xfrm flipH="1">
              <a:off x="1278" y="357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6" name="Line 129"/>
            <p:cNvSpPr>
              <a:spLocks noChangeShapeType="1"/>
            </p:cNvSpPr>
            <p:nvPr/>
          </p:nvSpPr>
          <p:spPr bwMode="auto">
            <a:xfrm>
              <a:off x="1278" y="3577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7" name="Line 130"/>
            <p:cNvSpPr>
              <a:spLocks noChangeShapeType="1"/>
            </p:cNvSpPr>
            <p:nvPr/>
          </p:nvSpPr>
          <p:spPr bwMode="auto">
            <a:xfrm>
              <a:off x="1488" y="3673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8" name="Line 131"/>
            <p:cNvSpPr>
              <a:spLocks noChangeShapeType="1"/>
            </p:cNvSpPr>
            <p:nvPr/>
          </p:nvSpPr>
          <p:spPr bwMode="auto">
            <a:xfrm>
              <a:off x="1278" y="3385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9" name="Line 132"/>
            <p:cNvSpPr>
              <a:spLocks noChangeShapeType="1"/>
            </p:cNvSpPr>
            <p:nvPr/>
          </p:nvSpPr>
          <p:spPr bwMode="auto">
            <a:xfrm>
              <a:off x="1710" y="3385"/>
              <a:ext cx="11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0" name="Line 133"/>
            <p:cNvSpPr>
              <a:spLocks noChangeShapeType="1"/>
            </p:cNvSpPr>
            <p:nvPr/>
          </p:nvSpPr>
          <p:spPr bwMode="auto">
            <a:xfrm>
              <a:off x="1824" y="3385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1" name="Text Box 134"/>
            <p:cNvSpPr txBox="1">
              <a:spLocks noChangeArrowheads="1"/>
            </p:cNvSpPr>
            <p:nvPr/>
          </p:nvSpPr>
          <p:spPr bwMode="auto">
            <a:xfrm>
              <a:off x="1124" y="2976"/>
              <a:ext cx="3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r>
                <a:rPr lang="en-US"/>
                <a:t>D(1)</a:t>
              </a:r>
            </a:p>
          </p:txBody>
        </p:sp>
      </p:grpSp>
      <p:grpSp>
        <p:nvGrpSpPr>
          <p:cNvPr id="14344" name="Group 135"/>
          <p:cNvGrpSpPr>
            <a:grpSpLocks/>
          </p:cNvGrpSpPr>
          <p:nvPr/>
        </p:nvGrpSpPr>
        <p:grpSpPr bwMode="auto">
          <a:xfrm>
            <a:off x="7042150" y="4038600"/>
            <a:ext cx="1111250" cy="1792288"/>
            <a:chOff x="1124" y="2976"/>
            <a:chExt cx="700" cy="1129"/>
          </a:xfrm>
        </p:grpSpPr>
        <p:sp>
          <p:nvSpPr>
            <p:cNvPr id="14352" name="Rectangle 136"/>
            <p:cNvSpPr>
              <a:spLocks noChangeArrowheads="1"/>
            </p:cNvSpPr>
            <p:nvPr/>
          </p:nvSpPr>
          <p:spPr bwMode="auto">
            <a:xfrm>
              <a:off x="1374" y="3337"/>
              <a:ext cx="336" cy="3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3" name="Line 137"/>
            <p:cNvSpPr>
              <a:spLocks noChangeShapeType="1"/>
            </p:cNvSpPr>
            <p:nvPr/>
          </p:nvSpPr>
          <p:spPr bwMode="auto">
            <a:xfrm flipV="1">
              <a:off x="1278" y="3241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4" name="Line 138"/>
            <p:cNvSpPr>
              <a:spLocks noChangeShapeType="1"/>
            </p:cNvSpPr>
            <p:nvPr/>
          </p:nvSpPr>
          <p:spPr bwMode="auto">
            <a:xfrm>
              <a:off x="1632" y="3673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5" name="Line 139"/>
            <p:cNvSpPr>
              <a:spLocks noChangeShapeType="1"/>
            </p:cNvSpPr>
            <p:nvPr/>
          </p:nvSpPr>
          <p:spPr bwMode="auto">
            <a:xfrm flipH="1">
              <a:off x="1278" y="357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6" name="Line 140"/>
            <p:cNvSpPr>
              <a:spLocks noChangeShapeType="1"/>
            </p:cNvSpPr>
            <p:nvPr/>
          </p:nvSpPr>
          <p:spPr bwMode="auto">
            <a:xfrm>
              <a:off x="1278" y="3577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7" name="Line 141"/>
            <p:cNvSpPr>
              <a:spLocks noChangeShapeType="1"/>
            </p:cNvSpPr>
            <p:nvPr/>
          </p:nvSpPr>
          <p:spPr bwMode="auto">
            <a:xfrm>
              <a:off x="1488" y="3673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8" name="Line 142"/>
            <p:cNvSpPr>
              <a:spLocks noChangeShapeType="1"/>
            </p:cNvSpPr>
            <p:nvPr/>
          </p:nvSpPr>
          <p:spPr bwMode="auto">
            <a:xfrm>
              <a:off x="1278" y="3385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9" name="Line 143"/>
            <p:cNvSpPr>
              <a:spLocks noChangeShapeType="1"/>
            </p:cNvSpPr>
            <p:nvPr/>
          </p:nvSpPr>
          <p:spPr bwMode="auto">
            <a:xfrm>
              <a:off x="1710" y="3385"/>
              <a:ext cx="11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0" name="Line 144"/>
            <p:cNvSpPr>
              <a:spLocks noChangeShapeType="1"/>
            </p:cNvSpPr>
            <p:nvPr/>
          </p:nvSpPr>
          <p:spPr bwMode="auto">
            <a:xfrm>
              <a:off x="1824" y="3385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1" name="Text Box 145"/>
            <p:cNvSpPr txBox="1">
              <a:spLocks noChangeArrowheads="1"/>
            </p:cNvSpPr>
            <p:nvPr/>
          </p:nvSpPr>
          <p:spPr bwMode="auto">
            <a:xfrm>
              <a:off x="1124" y="2976"/>
              <a:ext cx="3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r>
                <a:rPr lang="en-US"/>
                <a:t>D(0)</a:t>
              </a:r>
            </a:p>
          </p:txBody>
        </p:sp>
      </p:grpSp>
      <p:sp>
        <p:nvSpPr>
          <p:cNvPr id="14345" name="Line 146"/>
          <p:cNvSpPr>
            <a:spLocks noChangeShapeType="1"/>
          </p:cNvSpPr>
          <p:nvPr/>
        </p:nvSpPr>
        <p:spPr bwMode="auto">
          <a:xfrm>
            <a:off x="3429000" y="5410200"/>
            <a:ext cx="388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6" name="Line 147"/>
          <p:cNvSpPr>
            <a:spLocks noChangeShapeType="1"/>
          </p:cNvSpPr>
          <p:nvPr/>
        </p:nvSpPr>
        <p:spPr bwMode="auto">
          <a:xfrm>
            <a:off x="3429000" y="5562600"/>
            <a:ext cx="419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7" name="Line 148"/>
          <p:cNvSpPr>
            <a:spLocks noChangeShapeType="1"/>
          </p:cNvSpPr>
          <p:nvPr/>
        </p:nvSpPr>
        <p:spPr bwMode="auto">
          <a:xfrm>
            <a:off x="3429000" y="5715000"/>
            <a:ext cx="441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8" name="Text Box 149"/>
          <p:cNvSpPr txBox="1">
            <a:spLocks noChangeArrowheads="1"/>
          </p:cNvSpPr>
          <p:nvPr/>
        </p:nvSpPr>
        <p:spPr bwMode="auto">
          <a:xfrm>
            <a:off x="5454650" y="5791200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Q(2)</a:t>
            </a:r>
          </a:p>
        </p:txBody>
      </p:sp>
      <p:sp>
        <p:nvSpPr>
          <p:cNvPr id="14349" name="Text Box 150"/>
          <p:cNvSpPr txBox="1">
            <a:spLocks noChangeArrowheads="1"/>
          </p:cNvSpPr>
          <p:nvPr/>
        </p:nvSpPr>
        <p:spPr bwMode="auto">
          <a:xfrm>
            <a:off x="6673850" y="5776913"/>
            <a:ext cx="641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Q(1)</a:t>
            </a:r>
          </a:p>
        </p:txBody>
      </p:sp>
      <p:sp>
        <p:nvSpPr>
          <p:cNvPr id="14350" name="Text Box 151"/>
          <p:cNvSpPr txBox="1">
            <a:spLocks noChangeArrowheads="1"/>
          </p:cNvSpPr>
          <p:nvPr/>
        </p:nvSpPr>
        <p:spPr bwMode="auto">
          <a:xfrm>
            <a:off x="7816850" y="57626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Q(0)</a:t>
            </a:r>
          </a:p>
        </p:txBody>
      </p:sp>
      <p:sp>
        <p:nvSpPr>
          <p:cNvPr id="14351" name="Text Box 152"/>
          <p:cNvSpPr txBox="1">
            <a:spLocks noChangeArrowheads="1"/>
          </p:cNvSpPr>
          <p:nvPr/>
        </p:nvSpPr>
        <p:spPr bwMode="auto">
          <a:xfrm>
            <a:off x="2963863" y="5214938"/>
            <a:ext cx="496887" cy="6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/>
            <a:r>
              <a:rPr lang="en-US" sz="1200"/>
              <a:t>CLK</a:t>
            </a:r>
          </a:p>
          <a:p>
            <a:pPr algn="r"/>
            <a:r>
              <a:rPr lang="en-US" sz="1200"/>
              <a:t>PRE</a:t>
            </a:r>
          </a:p>
          <a:p>
            <a:pPr algn="r"/>
            <a:r>
              <a:rPr lang="en-US" sz="1200"/>
              <a:t>CLR</a:t>
            </a:r>
          </a:p>
        </p:txBody>
      </p:sp>
    </p:spTree>
    <p:extLst>
      <p:ext uri="{BB962C8B-B14F-4D97-AF65-F5344CB8AC3E}">
        <p14:creationId xmlns:p14="http://schemas.microsoft.com/office/powerpoint/2010/main" val="244858631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Register </a:t>
            </a:r>
            <a:r>
              <a:rPr lang="en-US" dirty="0" smtClean="0"/>
              <a:t>Structure</a:t>
            </a:r>
            <a:endParaRPr lang="en-US" dirty="0" smtClean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305800" cy="4876800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architecture structure of Register4 is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	</a:t>
            </a:r>
            <a:r>
              <a:rPr lang="en-US" sz="2000" b="1" dirty="0"/>
              <a:t>component DFF</a:t>
            </a:r>
            <a:r>
              <a:rPr lang="en-US" sz="2000" dirty="0">
                <a:solidFill>
                  <a:srgbClr val="0070C0"/>
                </a:solidFill>
              </a:rPr>
              <a:t>	-- declare library component to be used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b="1" dirty="0"/>
              <a:t>	   </a:t>
            </a:r>
            <a:r>
              <a:rPr lang="en-US" sz="1800" b="1" dirty="0"/>
              <a:t>port (Preset: in bit; 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800" b="1" dirty="0"/>
              <a:t>		   Clear: in bit;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800" b="1" dirty="0"/>
              <a:t>		   Clock: in bit;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800" b="1" dirty="0"/>
              <a:t>		   Data: in bit;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800" b="1" dirty="0"/>
              <a:t>		   Q: out bit;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800" b="1" dirty="0"/>
              <a:t>		   </a:t>
            </a:r>
            <a:r>
              <a:rPr lang="en-US" sz="1800" b="1" dirty="0" err="1"/>
              <a:t>Qbar</a:t>
            </a:r>
            <a:r>
              <a:rPr lang="en-US" sz="1800" b="1" dirty="0"/>
              <a:t>: out bit);</a:t>
            </a:r>
            <a:endParaRPr lang="en-US" sz="2000" b="1" dirty="0"/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b="1" dirty="0"/>
              <a:t>      end component;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      signal </a:t>
            </a:r>
            <a:r>
              <a:rPr lang="en-US" sz="2000" dirty="0" err="1"/>
              <a:t>Qbar</a:t>
            </a:r>
            <a:r>
              <a:rPr lang="en-US" sz="2000" dirty="0"/>
              <a:t>: </a:t>
            </a:r>
            <a:r>
              <a:rPr lang="en-US" sz="2000" dirty="0" err="1"/>
              <a:t>bit_vector</a:t>
            </a:r>
            <a:r>
              <a:rPr lang="en-US" sz="2000" dirty="0"/>
              <a:t>(0 to 3); </a:t>
            </a:r>
            <a:r>
              <a:rPr lang="en-US" sz="2000" dirty="0">
                <a:solidFill>
                  <a:srgbClr val="FFFF00"/>
                </a:solidFill>
              </a:rPr>
              <a:t>--</a:t>
            </a:r>
            <a:r>
              <a:rPr lang="en-US" sz="2000" dirty="0">
                <a:solidFill>
                  <a:srgbClr val="0070C0"/>
                </a:solidFill>
              </a:rPr>
              <a:t> dummy for unused FF output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begin  </a:t>
            </a:r>
            <a:r>
              <a:rPr lang="en-US" sz="2000" dirty="0">
                <a:solidFill>
                  <a:srgbClr val="0070C0"/>
                </a:solidFill>
              </a:rPr>
              <a:t> -- Signals connected to ports in order listed above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	F3: DFF port map (Pre, </a:t>
            </a:r>
            <a:r>
              <a:rPr lang="en-US" sz="2000" dirty="0" err="1"/>
              <a:t>Clr</a:t>
            </a:r>
            <a:r>
              <a:rPr lang="en-US" sz="2000" dirty="0"/>
              <a:t>, </a:t>
            </a:r>
            <a:r>
              <a:rPr lang="en-US" sz="2000" dirty="0" err="1"/>
              <a:t>Clk</a:t>
            </a:r>
            <a:r>
              <a:rPr lang="en-US" sz="2000" dirty="0"/>
              <a:t>, D(3), Q(3), </a:t>
            </a:r>
            <a:r>
              <a:rPr lang="en-US" sz="2000" dirty="0" err="1"/>
              <a:t>Qbar</a:t>
            </a:r>
            <a:r>
              <a:rPr lang="en-US" sz="2000" dirty="0"/>
              <a:t>(3));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	F2: DFF port map (Pre, </a:t>
            </a:r>
            <a:r>
              <a:rPr lang="en-US" sz="2000" dirty="0" err="1"/>
              <a:t>Clr</a:t>
            </a:r>
            <a:r>
              <a:rPr lang="en-US" sz="2000" dirty="0"/>
              <a:t>, </a:t>
            </a:r>
            <a:r>
              <a:rPr lang="en-US" sz="2000" dirty="0" err="1"/>
              <a:t>Clk</a:t>
            </a:r>
            <a:r>
              <a:rPr lang="en-US" sz="2000" dirty="0"/>
              <a:t>, D(2), Q(2), </a:t>
            </a:r>
            <a:r>
              <a:rPr lang="en-US" sz="2000" dirty="0" err="1"/>
              <a:t>Qbar</a:t>
            </a:r>
            <a:r>
              <a:rPr lang="en-US" sz="2000" dirty="0"/>
              <a:t>(2));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	F1: DFF port map (Pre, </a:t>
            </a:r>
            <a:r>
              <a:rPr lang="en-US" sz="2000" dirty="0" err="1"/>
              <a:t>Clr</a:t>
            </a:r>
            <a:r>
              <a:rPr lang="en-US" sz="2000" dirty="0"/>
              <a:t>, </a:t>
            </a:r>
            <a:r>
              <a:rPr lang="en-US" sz="2000" dirty="0" err="1"/>
              <a:t>Clk</a:t>
            </a:r>
            <a:r>
              <a:rPr lang="en-US" sz="2000" dirty="0"/>
              <a:t>, D(1), Q(1), </a:t>
            </a:r>
            <a:r>
              <a:rPr lang="en-US" sz="2000" dirty="0" err="1"/>
              <a:t>Qbar</a:t>
            </a:r>
            <a:r>
              <a:rPr lang="en-US" sz="2000" dirty="0"/>
              <a:t>(1));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	F0: DFF port map (Pre, </a:t>
            </a:r>
            <a:r>
              <a:rPr lang="en-US" sz="2000" dirty="0" err="1"/>
              <a:t>Clr</a:t>
            </a:r>
            <a:r>
              <a:rPr lang="en-US" sz="2000" dirty="0"/>
              <a:t>, </a:t>
            </a:r>
            <a:r>
              <a:rPr lang="en-US" sz="2000" dirty="0" err="1"/>
              <a:t>Clk</a:t>
            </a:r>
            <a:r>
              <a:rPr lang="en-US" sz="2000" dirty="0"/>
              <a:t>, D(0), Q(0), </a:t>
            </a:r>
            <a:r>
              <a:rPr lang="en-US" sz="2000" dirty="0" err="1"/>
              <a:t>Qbar</a:t>
            </a:r>
            <a:r>
              <a:rPr lang="en-US" sz="2000" dirty="0"/>
              <a:t>(0));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end;</a:t>
            </a:r>
          </a:p>
        </p:txBody>
      </p:sp>
    </p:spTree>
    <p:extLst>
      <p:ext uri="{BB962C8B-B14F-4D97-AF65-F5344CB8AC3E}">
        <p14:creationId xmlns:p14="http://schemas.microsoft.com/office/powerpoint/2010/main" val="2578459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Register </a:t>
            </a:r>
            <a:r>
              <a:rPr lang="en-US" dirty="0" smtClean="0">
                <a:solidFill>
                  <a:schemeClr val="tx1"/>
                </a:solidFill>
              </a:rPr>
              <a:t>Structure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rgbClr val="0070C0"/>
                </a:solidFill>
              </a:rPr>
              <a:t>(short cut – “generate” statement)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229600" cy="46482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begin</a:t>
            </a:r>
            <a:endParaRPr lang="en-US" sz="2400" dirty="0" smtClean="0">
              <a:solidFill>
                <a:srgbClr val="FFFF00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for k in 0 to 3 generate</a:t>
            </a:r>
            <a:endParaRPr lang="en-US" sz="2400" dirty="0" smtClean="0">
              <a:solidFill>
                <a:srgbClr val="FFFF00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    F: DFF port map (Pre, </a:t>
            </a:r>
            <a:r>
              <a:rPr lang="en-US" sz="2400" dirty="0" err="1" smtClean="0"/>
              <a:t>Clr</a:t>
            </a:r>
            <a:r>
              <a:rPr lang="en-US" sz="2400" dirty="0" smtClean="0"/>
              <a:t>, </a:t>
            </a:r>
            <a:r>
              <a:rPr lang="en-US" sz="2400" dirty="0" err="1" smtClean="0"/>
              <a:t>Clk</a:t>
            </a:r>
            <a:r>
              <a:rPr lang="en-US" sz="2400" dirty="0" smtClean="0"/>
              <a:t>, D(k), Q(k), </a:t>
            </a:r>
            <a:r>
              <a:rPr lang="en-US" sz="2400" dirty="0" err="1" smtClean="0"/>
              <a:t>Qbar</a:t>
            </a:r>
            <a:r>
              <a:rPr lang="en-US" sz="2400" dirty="0" smtClean="0"/>
              <a:t>(k));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end generate;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end;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4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000" dirty="0" smtClean="0"/>
          </a:p>
          <a:p>
            <a:pPr>
              <a:lnSpc>
                <a:spcPct val="80000"/>
              </a:lnSpc>
            </a:pPr>
            <a:r>
              <a:rPr lang="en-US" sz="2400" dirty="0" smtClean="0">
                <a:solidFill>
                  <a:srgbClr val="0070C0"/>
                </a:solidFill>
              </a:rPr>
              <a:t>Generates multiple copies of the given statement(s)</a:t>
            </a:r>
          </a:p>
          <a:p>
            <a:pPr>
              <a:lnSpc>
                <a:spcPct val="80000"/>
              </a:lnSpc>
            </a:pPr>
            <a:r>
              <a:rPr lang="en-US" sz="2400" dirty="0" smtClean="0">
                <a:solidFill>
                  <a:srgbClr val="0070C0"/>
                </a:solidFill>
              </a:rPr>
              <a:t>Value of k inserted where specified</a:t>
            </a:r>
          </a:p>
          <a:p>
            <a:pPr>
              <a:lnSpc>
                <a:spcPct val="80000"/>
              </a:lnSpc>
            </a:pPr>
            <a:r>
              <a:rPr lang="en-US" sz="2400" dirty="0" smtClean="0">
                <a:solidFill>
                  <a:srgbClr val="0070C0"/>
                </a:solidFill>
              </a:rPr>
              <a:t>Iteration number k is appended to each label F</a:t>
            </a:r>
          </a:p>
          <a:p>
            <a:pPr>
              <a:lnSpc>
                <a:spcPct val="80000"/>
              </a:lnSpc>
            </a:pPr>
            <a:r>
              <a:rPr lang="en-US" sz="2400" dirty="0" smtClean="0">
                <a:solidFill>
                  <a:srgbClr val="0070C0"/>
                </a:solidFill>
              </a:rPr>
              <a:t>Result is identical to previous example</a:t>
            </a:r>
          </a:p>
        </p:txBody>
      </p:sp>
    </p:spTree>
    <p:extLst>
      <p:ext uri="{BB962C8B-B14F-4D97-AF65-F5344CB8AC3E}">
        <p14:creationId xmlns:p14="http://schemas.microsoft.com/office/powerpoint/2010/main" val="1101380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Conditional Signal Assignment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9600" y="1752600"/>
            <a:ext cx="8229600" cy="4530725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800" dirty="0"/>
              <a:t>   signal </a:t>
            </a:r>
            <a:r>
              <a:rPr lang="en-US" sz="2800" dirty="0" err="1"/>
              <a:t>a,b,c,d,y</a:t>
            </a:r>
            <a:r>
              <a:rPr lang="en-US" sz="2800" dirty="0"/>
              <a:t>: bit;</a:t>
            </a:r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800" dirty="0"/>
              <a:t>   signal S: </a:t>
            </a:r>
            <a:r>
              <a:rPr lang="en-US" sz="2800" dirty="0" err="1"/>
              <a:t>bit_vector</a:t>
            </a:r>
            <a:r>
              <a:rPr lang="en-US" sz="2800" dirty="0"/>
              <a:t>(0 to 1);</a:t>
            </a:r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800" dirty="0"/>
              <a:t>begin	</a:t>
            </a:r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800" dirty="0"/>
              <a:t>   with S select</a:t>
            </a:r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800" dirty="0"/>
              <a:t>		y &lt;= a after 1 ns when “00”,</a:t>
            </a:r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800" dirty="0"/>
              <a:t>			b after 1 ns when “01”,</a:t>
            </a:r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800" dirty="0"/>
              <a:t>			c after 1 ns when “10”,</a:t>
            </a:r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800" dirty="0"/>
              <a:t>			d after 1 ns when “11”;</a:t>
            </a:r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        </a:t>
            </a:r>
            <a:r>
              <a:rPr lang="en-US" sz="2800" dirty="0" smtClean="0">
                <a:solidFill>
                  <a:srgbClr val="FF0000"/>
                </a:solidFill>
              </a:rPr>
              <a:t>(or</a:t>
            </a:r>
            <a:r>
              <a:rPr lang="en-US" sz="2800" dirty="0">
                <a:solidFill>
                  <a:srgbClr val="FF0000"/>
                </a:solidFill>
              </a:rPr>
              <a:t>:   d after 1 ns when others;)</a:t>
            </a:r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>
            <a:off x="7086600" y="2438400"/>
            <a:ext cx="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>
            <a:off x="7086600" y="24384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4" name="Line 6"/>
          <p:cNvSpPr>
            <a:spLocks noChangeShapeType="1"/>
          </p:cNvSpPr>
          <p:nvPr/>
        </p:nvSpPr>
        <p:spPr bwMode="auto">
          <a:xfrm flipV="1">
            <a:off x="7086600" y="4419600"/>
            <a:ext cx="838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5" name="Line 7"/>
          <p:cNvSpPr>
            <a:spLocks noChangeShapeType="1"/>
          </p:cNvSpPr>
          <p:nvPr/>
        </p:nvSpPr>
        <p:spPr bwMode="auto">
          <a:xfrm>
            <a:off x="7924800" y="28194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>
            <a:off x="7924800" y="35814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>
            <a:off x="6781800" y="28194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>
            <a:off x="6781800" y="3352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>
            <a:off x="6781800" y="38862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>
            <a:off x="6781800" y="4419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7010400" y="2590800"/>
            <a:ext cx="438150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00</a:t>
            </a:r>
          </a:p>
          <a:p>
            <a:endParaRPr lang="en-US"/>
          </a:p>
          <a:p>
            <a:r>
              <a:rPr lang="en-US"/>
              <a:t>01</a:t>
            </a:r>
          </a:p>
          <a:p>
            <a:endParaRPr lang="en-US"/>
          </a:p>
          <a:p>
            <a:r>
              <a:rPr lang="en-US"/>
              <a:t>10</a:t>
            </a:r>
          </a:p>
          <a:p>
            <a:endParaRPr lang="en-US"/>
          </a:p>
          <a:p>
            <a:r>
              <a:rPr lang="en-US"/>
              <a:t>11</a:t>
            </a:r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 flipV="1">
            <a:off x="7620000" y="4572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3" name="Text Box 15"/>
          <p:cNvSpPr txBox="1">
            <a:spLocks noChangeArrowheads="1"/>
          </p:cNvSpPr>
          <p:nvPr/>
        </p:nvSpPr>
        <p:spPr bwMode="auto">
          <a:xfrm>
            <a:off x="6470650" y="2627313"/>
            <a:ext cx="31115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a</a:t>
            </a:r>
          </a:p>
          <a:p>
            <a:endParaRPr lang="en-US"/>
          </a:p>
          <a:p>
            <a:r>
              <a:rPr lang="en-US"/>
              <a:t>b</a:t>
            </a:r>
          </a:p>
          <a:p>
            <a:endParaRPr lang="en-US"/>
          </a:p>
          <a:p>
            <a:r>
              <a:rPr lang="en-US"/>
              <a:t>c</a:t>
            </a:r>
          </a:p>
          <a:p>
            <a:endParaRPr lang="en-US"/>
          </a:p>
          <a:p>
            <a:r>
              <a:rPr lang="en-US"/>
              <a:t>d</a:t>
            </a:r>
          </a:p>
        </p:txBody>
      </p:sp>
      <p:sp>
        <p:nvSpPr>
          <p:cNvPr id="17424" name="Text Box 16"/>
          <p:cNvSpPr txBox="1">
            <a:spLocks noChangeArrowheads="1"/>
          </p:cNvSpPr>
          <p:nvPr/>
        </p:nvSpPr>
        <p:spPr bwMode="auto">
          <a:xfrm>
            <a:off x="7467600" y="4953000"/>
            <a:ext cx="336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S</a:t>
            </a:r>
          </a:p>
        </p:txBody>
      </p:sp>
      <p:sp>
        <p:nvSpPr>
          <p:cNvPr id="17425" name="Text Box 17"/>
          <p:cNvSpPr txBox="1">
            <a:spLocks noChangeArrowheads="1"/>
          </p:cNvSpPr>
          <p:nvPr/>
        </p:nvSpPr>
        <p:spPr bwMode="auto">
          <a:xfrm>
            <a:off x="8229600" y="33528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y</a:t>
            </a:r>
          </a:p>
        </p:txBody>
      </p:sp>
      <p:sp>
        <p:nvSpPr>
          <p:cNvPr id="17426" name="Text Box 18"/>
          <p:cNvSpPr txBox="1">
            <a:spLocks noChangeArrowheads="1"/>
          </p:cNvSpPr>
          <p:nvPr/>
        </p:nvSpPr>
        <p:spPr bwMode="auto">
          <a:xfrm>
            <a:off x="6781800" y="1981200"/>
            <a:ext cx="1276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4-to-1 Mux</a:t>
            </a:r>
          </a:p>
        </p:txBody>
      </p:sp>
    </p:spTree>
    <p:extLst>
      <p:ext uri="{BB962C8B-B14F-4D97-AF65-F5344CB8AC3E}">
        <p14:creationId xmlns:p14="http://schemas.microsoft.com/office/powerpoint/2010/main" val="283375118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32-bit-wide 4-to-1 multiplexer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9600" y="1752600"/>
            <a:ext cx="8229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800" dirty="0" smtClean="0"/>
              <a:t>   signal </a:t>
            </a:r>
            <a:r>
              <a:rPr lang="en-US" sz="2800" dirty="0" err="1" smtClean="0"/>
              <a:t>a,b,c,d,y</a:t>
            </a:r>
            <a:r>
              <a:rPr lang="en-US" sz="2800" dirty="0" smtClean="0"/>
              <a:t>: </a:t>
            </a:r>
            <a:r>
              <a:rPr lang="en-US" sz="2800" dirty="0" err="1" smtClean="0"/>
              <a:t>bit_vector</a:t>
            </a:r>
            <a:r>
              <a:rPr lang="en-US" sz="2800" dirty="0" smtClean="0"/>
              <a:t>(0 to 31);</a:t>
            </a:r>
          </a:p>
          <a:p>
            <a:pPr>
              <a:buFont typeface="Wingdings" pitchFamily="2" charset="2"/>
              <a:buNone/>
            </a:pPr>
            <a:r>
              <a:rPr lang="en-US" sz="2800" dirty="0" smtClean="0"/>
              <a:t>   signal S: </a:t>
            </a:r>
            <a:r>
              <a:rPr lang="en-US" sz="2800" dirty="0" err="1" smtClean="0"/>
              <a:t>bit_vector</a:t>
            </a:r>
            <a:r>
              <a:rPr lang="en-US" sz="2800" dirty="0" smtClean="0"/>
              <a:t>(0 to 1);</a:t>
            </a:r>
          </a:p>
          <a:p>
            <a:pPr>
              <a:buFont typeface="Wingdings" pitchFamily="2" charset="2"/>
              <a:buNone/>
            </a:pPr>
            <a:r>
              <a:rPr lang="en-US" sz="2800" dirty="0" smtClean="0"/>
              <a:t>begin	</a:t>
            </a:r>
          </a:p>
          <a:p>
            <a:pPr>
              <a:buFont typeface="Wingdings" pitchFamily="2" charset="2"/>
              <a:buNone/>
            </a:pPr>
            <a:r>
              <a:rPr lang="en-US" sz="2800" dirty="0" smtClean="0"/>
              <a:t>   with S select</a:t>
            </a:r>
          </a:p>
          <a:p>
            <a:pPr>
              <a:buFont typeface="Wingdings" pitchFamily="2" charset="2"/>
              <a:buNone/>
            </a:pPr>
            <a:r>
              <a:rPr lang="en-US" sz="2800" dirty="0" smtClean="0"/>
              <a:t>		y &lt;= </a:t>
            </a:r>
            <a:r>
              <a:rPr lang="en-US" sz="2800" dirty="0" smtClean="0"/>
              <a:t>	a </a:t>
            </a:r>
            <a:r>
              <a:rPr lang="en-US" sz="2800" dirty="0" smtClean="0"/>
              <a:t>after 1 ns when “00”,</a:t>
            </a:r>
          </a:p>
          <a:p>
            <a:pPr>
              <a:buFont typeface="Wingdings" pitchFamily="2" charset="2"/>
              <a:buNone/>
            </a:pPr>
            <a:r>
              <a:rPr lang="en-US" sz="2800" dirty="0" smtClean="0"/>
              <a:t>			b after 1 ns when “01”,</a:t>
            </a:r>
          </a:p>
          <a:p>
            <a:pPr>
              <a:buFont typeface="Wingdings" pitchFamily="2" charset="2"/>
              <a:buNone/>
            </a:pPr>
            <a:r>
              <a:rPr lang="en-US" sz="2800" dirty="0" smtClean="0"/>
              <a:t>			c after 1 ns when “10”,</a:t>
            </a:r>
          </a:p>
          <a:p>
            <a:pPr>
              <a:buFont typeface="Wingdings" pitchFamily="2" charset="2"/>
              <a:buNone/>
            </a:pPr>
            <a:r>
              <a:rPr lang="en-US" sz="2800" dirty="0" smtClean="0"/>
              <a:t>			d after 1 ns when “11”;</a:t>
            </a:r>
          </a:p>
          <a:p>
            <a:pPr>
              <a:buFont typeface="Wingdings" pitchFamily="2" charset="2"/>
              <a:buNone/>
            </a:pPr>
            <a:r>
              <a:rPr lang="en-US" sz="2400" dirty="0" err="1" smtClean="0">
                <a:solidFill>
                  <a:srgbClr val="C00000"/>
                </a:solidFill>
              </a:rPr>
              <a:t>a,b,c,d,y</a:t>
            </a:r>
            <a:r>
              <a:rPr lang="en-US" sz="2400" dirty="0" smtClean="0">
                <a:solidFill>
                  <a:srgbClr val="C00000"/>
                </a:solidFill>
              </a:rPr>
              <a:t> can be any type, as long as they are the same</a:t>
            </a: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>
            <a:off x="7086600" y="2438400"/>
            <a:ext cx="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>
            <a:off x="7086600" y="24384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8" name="Line 6"/>
          <p:cNvSpPr>
            <a:spLocks noChangeShapeType="1"/>
          </p:cNvSpPr>
          <p:nvPr/>
        </p:nvSpPr>
        <p:spPr bwMode="auto">
          <a:xfrm flipV="1">
            <a:off x="7086600" y="4419600"/>
            <a:ext cx="838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9" name="Line 7"/>
          <p:cNvSpPr>
            <a:spLocks noChangeShapeType="1"/>
          </p:cNvSpPr>
          <p:nvPr/>
        </p:nvSpPr>
        <p:spPr bwMode="auto">
          <a:xfrm>
            <a:off x="7924800" y="28194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0" name="Line 8"/>
          <p:cNvSpPr>
            <a:spLocks noChangeShapeType="1"/>
          </p:cNvSpPr>
          <p:nvPr/>
        </p:nvSpPr>
        <p:spPr bwMode="auto">
          <a:xfrm>
            <a:off x="7924800" y="35814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1" name="Line 9"/>
          <p:cNvSpPr>
            <a:spLocks noChangeShapeType="1"/>
          </p:cNvSpPr>
          <p:nvPr/>
        </p:nvSpPr>
        <p:spPr bwMode="auto">
          <a:xfrm>
            <a:off x="6781800" y="28194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2" name="Line 10"/>
          <p:cNvSpPr>
            <a:spLocks noChangeShapeType="1"/>
          </p:cNvSpPr>
          <p:nvPr/>
        </p:nvSpPr>
        <p:spPr bwMode="auto">
          <a:xfrm>
            <a:off x="6781800" y="3352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3" name="Line 11"/>
          <p:cNvSpPr>
            <a:spLocks noChangeShapeType="1"/>
          </p:cNvSpPr>
          <p:nvPr/>
        </p:nvSpPr>
        <p:spPr bwMode="auto">
          <a:xfrm>
            <a:off x="6781800" y="38862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4" name="Line 12"/>
          <p:cNvSpPr>
            <a:spLocks noChangeShapeType="1"/>
          </p:cNvSpPr>
          <p:nvPr/>
        </p:nvSpPr>
        <p:spPr bwMode="auto">
          <a:xfrm>
            <a:off x="6781800" y="4419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5" name="Text Box 13"/>
          <p:cNvSpPr txBox="1">
            <a:spLocks noChangeArrowheads="1"/>
          </p:cNvSpPr>
          <p:nvPr/>
        </p:nvSpPr>
        <p:spPr bwMode="auto">
          <a:xfrm>
            <a:off x="7010400" y="2590800"/>
            <a:ext cx="438150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00</a:t>
            </a:r>
          </a:p>
          <a:p>
            <a:endParaRPr lang="en-US"/>
          </a:p>
          <a:p>
            <a:r>
              <a:rPr lang="en-US"/>
              <a:t>01</a:t>
            </a:r>
          </a:p>
          <a:p>
            <a:endParaRPr lang="en-US"/>
          </a:p>
          <a:p>
            <a:r>
              <a:rPr lang="en-US"/>
              <a:t>10</a:t>
            </a:r>
          </a:p>
          <a:p>
            <a:endParaRPr lang="en-US"/>
          </a:p>
          <a:p>
            <a:r>
              <a:rPr lang="en-US"/>
              <a:t>11</a:t>
            </a:r>
          </a:p>
        </p:txBody>
      </p:sp>
      <p:sp>
        <p:nvSpPr>
          <p:cNvPr id="18446" name="Line 14"/>
          <p:cNvSpPr>
            <a:spLocks noChangeShapeType="1"/>
          </p:cNvSpPr>
          <p:nvPr/>
        </p:nvSpPr>
        <p:spPr bwMode="auto">
          <a:xfrm flipV="1">
            <a:off x="7620000" y="4572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7" name="Text Box 15"/>
          <p:cNvSpPr txBox="1">
            <a:spLocks noChangeArrowheads="1"/>
          </p:cNvSpPr>
          <p:nvPr/>
        </p:nvSpPr>
        <p:spPr bwMode="auto">
          <a:xfrm>
            <a:off x="6470650" y="2627313"/>
            <a:ext cx="31115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a</a:t>
            </a:r>
          </a:p>
          <a:p>
            <a:endParaRPr lang="en-US"/>
          </a:p>
          <a:p>
            <a:r>
              <a:rPr lang="en-US"/>
              <a:t>b</a:t>
            </a:r>
          </a:p>
          <a:p>
            <a:endParaRPr lang="en-US"/>
          </a:p>
          <a:p>
            <a:r>
              <a:rPr lang="en-US"/>
              <a:t>c</a:t>
            </a:r>
          </a:p>
          <a:p>
            <a:endParaRPr lang="en-US"/>
          </a:p>
          <a:p>
            <a:r>
              <a:rPr lang="en-US"/>
              <a:t>d</a:t>
            </a:r>
          </a:p>
        </p:txBody>
      </p:sp>
      <p:sp>
        <p:nvSpPr>
          <p:cNvPr id="18448" name="Text Box 16"/>
          <p:cNvSpPr txBox="1">
            <a:spLocks noChangeArrowheads="1"/>
          </p:cNvSpPr>
          <p:nvPr/>
        </p:nvSpPr>
        <p:spPr bwMode="auto">
          <a:xfrm>
            <a:off x="7467600" y="4953000"/>
            <a:ext cx="336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S</a:t>
            </a:r>
          </a:p>
        </p:txBody>
      </p:sp>
      <p:sp>
        <p:nvSpPr>
          <p:cNvPr id="18449" name="Text Box 17"/>
          <p:cNvSpPr txBox="1">
            <a:spLocks noChangeArrowheads="1"/>
          </p:cNvSpPr>
          <p:nvPr/>
        </p:nvSpPr>
        <p:spPr bwMode="auto">
          <a:xfrm>
            <a:off x="8229600" y="33528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y</a:t>
            </a:r>
          </a:p>
        </p:txBody>
      </p:sp>
      <p:sp>
        <p:nvSpPr>
          <p:cNvPr id="18450" name="Text Box 18"/>
          <p:cNvSpPr txBox="1">
            <a:spLocks noChangeArrowheads="1"/>
          </p:cNvSpPr>
          <p:nvPr/>
        </p:nvSpPr>
        <p:spPr bwMode="auto">
          <a:xfrm>
            <a:off x="6781800" y="1981200"/>
            <a:ext cx="1276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4-to-1 Mux</a:t>
            </a:r>
          </a:p>
        </p:txBody>
      </p:sp>
    </p:spTree>
    <p:extLst>
      <p:ext uri="{BB962C8B-B14F-4D97-AF65-F5344CB8AC3E}">
        <p14:creationId xmlns:p14="http://schemas.microsoft.com/office/powerpoint/2010/main" val="255042707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/>
              <a:t>Conditional Signal Assignment – Alternate Format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9600" y="1752600"/>
            <a:ext cx="8229600" cy="4530725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800" dirty="0"/>
              <a:t>y &lt;=  a after 1 ns when (S=“00”) else</a:t>
            </a:r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800" dirty="0"/>
              <a:t>		b after 1 ns when (S=“01”) else</a:t>
            </a:r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800" dirty="0"/>
              <a:t>		c after 1 ns when (S=“10”) else</a:t>
            </a:r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800" dirty="0"/>
              <a:t>		d after 1 ns;</a:t>
            </a:r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800" dirty="0"/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800" dirty="0">
                <a:solidFill>
                  <a:srgbClr val="C00000"/>
                </a:solidFill>
              </a:rPr>
              <a:t>Any </a:t>
            </a:r>
            <a:r>
              <a:rPr lang="en-US" sz="2800" dirty="0" err="1">
                <a:solidFill>
                  <a:srgbClr val="C00000"/>
                </a:solidFill>
              </a:rPr>
              <a:t>boolean</a:t>
            </a:r>
            <a:r>
              <a:rPr lang="en-US" sz="2800" dirty="0">
                <a:solidFill>
                  <a:srgbClr val="C00000"/>
                </a:solidFill>
              </a:rPr>
              <a:t> expression can be</a:t>
            </a:r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800" dirty="0">
                <a:solidFill>
                  <a:srgbClr val="C00000"/>
                </a:solidFill>
              </a:rPr>
              <a:t>used for each condition.</a:t>
            </a:r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800" dirty="0"/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800" dirty="0"/>
              <a:t>Ex.  y &lt;= a after 1 ns when (F=‘1’) and (G=‘0’) …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>
            <a:off x="7391400" y="2362200"/>
            <a:ext cx="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>
            <a:off x="7391400" y="23622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2" name="Line 6"/>
          <p:cNvSpPr>
            <a:spLocks noChangeShapeType="1"/>
          </p:cNvSpPr>
          <p:nvPr/>
        </p:nvSpPr>
        <p:spPr bwMode="auto">
          <a:xfrm flipV="1">
            <a:off x="7391400" y="4343400"/>
            <a:ext cx="838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3" name="Line 7"/>
          <p:cNvSpPr>
            <a:spLocks noChangeShapeType="1"/>
          </p:cNvSpPr>
          <p:nvPr/>
        </p:nvSpPr>
        <p:spPr bwMode="auto">
          <a:xfrm>
            <a:off x="8229600" y="27432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4" name="Line 8"/>
          <p:cNvSpPr>
            <a:spLocks noChangeShapeType="1"/>
          </p:cNvSpPr>
          <p:nvPr/>
        </p:nvSpPr>
        <p:spPr bwMode="auto">
          <a:xfrm>
            <a:off x="8229600" y="35052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5" name="Line 9"/>
          <p:cNvSpPr>
            <a:spLocks noChangeShapeType="1"/>
          </p:cNvSpPr>
          <p:nvPr/>
        </p:nvSpPr>
        <p:spPr bwMode="auto">
          <a:xfrm>
            <a:off x="7086600" y="27432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6" name="Line 10"/>
          <p:cNvSpPr>
            <a:spLocks noChangeShapeType="1"/>
          </p:cNvSpPr>
          <p:nvPr/>
        </p:nvSpPr>
        <p:spPr bwMode="auto">
          <a:xfrm>
            <a:off x="7086600" y="3276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7" name="Line 11"/>
          <p:cNvSpPr>
            <a:spLocks noChangeShapeType="1"/>
          </p:cNvSpPr>
          <p:nvPr/>
        </p:nvSpPr>
        <p:spPr bwMode="auto">
          <a:xfrm>
            <a:off x="7086600" y="38100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8" name="Line 12"/>
          <p:cNvSpPr>
            <a:spLocks noChangeShapeType="1"/>
          </p:cNvSpPr>
          <p:nvPr/>
        </p:nvSpPr>
        <p:spPr bwMode="auto">
          <a:xfrm>
            <a:off x="7086600" y="43434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9" name="Text Box 13"/>
          <p:cNvSpPr txBox="1">
            <a:spLocks noChangeArrowheads="1"/>
          </p:cNvSpPr>
          <p:nvPr/>
        </p:nvSpPr>
        <p:spPr bwMode="auto">
          <a:xfrm>
            <a:off x="7315200" y="2514600"/>
            <a:ext cx="438150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00</a:t>
            </a:r>
          </a:p>
          <a:p>
            <a:endParaRPr lang="en-US"/>
          </a:p>
          <a:p>
            <a:r>
              <a:rPr lang="en-US"/>
              <a:t>01</a:t>
            </a:r>
          </a:p>
          <a:p>
            <a:endParaRPr lang="en-US"/>
          </a:p>
          <a:p>
            <a:r>
              <a:rPr lang="en-US"/>
              <a:t>10</a:t>
            </a:r>
          </a:p>
          <a:p>
            <a:endParaRPr lang="en-US"/>
          </a:p>
          <a:p>
            <a:r>
              <a:rPr lang="en-US"/>
              <a:t>11</a:t>
            </a:r>
          </a:p>
        </p:txBody>
      </p:sp>
      <p:sp>
        <p:nvSpPr>
          <p:cNvPr id="19470" name="Line 14"/>
          <p:cNvSpPr>
            <a:spLocks noChangeShapeType="1"/>
          </p:cNvSpPr>
          <p:nvPr/>
        </p:nvSpPr>
        <p:spPr bwMode="auto">
          <a:xfrm flipV="1">
            <a:off x="7924800" y="4495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1" name="Text Box 15"/>
          <p:cNvSpPr txBox="1">
            <a:spLocks noChangeArrowheads="1"/>
          </p:cNvSpPr>
          <p:nvPr/>
        </p:nvSpPr>
        <p:spPr bwMode="auto">
          <a:xfrm>
            <a:off x="6775450" y="2551113"/>
            <a:ext cx="31115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a</a:t>
            </a:r>
          </a:p>
          <a:p>
            <a:endParaRPr lang="en-US"/>
          </a:p>
          <a:p>
            <a:r>
              <a:rPr lang="en-US"/>
              <a:t>b</a:t>
            </a:r>
          </a:p>
          <a:p>
            <a:endParaRPr lang="en-US"/>
          </a:p>
          <a:p>
            <a:r>
              <a:rPr lang="en-US"/>
              <a:t>c</a:t>
            </a:r>
          </a:p>
          <a:p>
            <a:endParaRPr lang="en-US"/>
          </a:p>
          <a:p>
            <a:r>
              <a:rPr lang="en-US"/>
              <a:t>d</a:t>
            </a:r>
          </a:p>
        </p:txBody>
      </p:sp>
      <p:sp>
        <p:nvSpPr>
          <p:cNvPr id="19472" name="Text Box 16"/>
          <p:cNvSpPr txBox="1">
            <a:spLocks noChangeArrowheads="1"/>
          </p:cNvSpPr>
          <p:nvPr/>
        </p:nvSpPr>
        <p:spPr bwMode="auto">
          <a:xfrm>
            <a:off x="7772400" y="4876800"/>
            <a:ext cx="336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S</a:t>
            </a:r>
          </a:p>
        </p:txBody>
      </p:sp>
      <p:sp>
        <p:nvSpPr>
          <p:cNvPr id="19473" name="Text Box 17"/>
          <p:cNvSpPr txBox="1">
            <a:spLocks noChangeArrowheads="1"/>
          </p:cNvSpPr>
          <p:nvPr/>
        </p:nvSpPr>
        <p:spPr bwMode="auto">
          <a:xfrm>
            <a:off x="8540750" y="32766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y</a:t>
            </a:r>
          </a:p>
        </p:txBody>
      </p:sp>
      <p:sp>
        <p:nvSpPr>
          <p:cNvPr id="19474" name="Text Box 18"/>
          <p:cNvSpPr txBox="1">
            <a:spLocks noChangeArrowheads="1"/>
          </p:cNvSpPr>
          <p:nvPr/>
        </p:nvSpPr>
        <p:spPr bwMode="auto">
          <a:xfrm>
            <a:off x="7086600" y="1905000"/>
            <a:ext cx="1276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4-to-1 Mux</a:t>
            </a:r>
          </a:p>
        </p:txBody>
      </p:sp>
    </p:spTree>
    <p:extLst>
      <p:ext uri="{BB962C8B-B14F-4D97-AF65-F5344CB8AC3E}">
        <p14:creationId xmlns:p14="http://schemas.microsoft.com/office/powerpoint/2010/main" val="157291099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>
                <a:solidFill>
                  <a:schemeClr val="tx1"/>
                </a:solidFill>
              </a:rPr>
              <a:t>Tristate buffer example</a:t>
            </a:r>
            <a:br>
              <a:rPr lang="en-US" sz="4000" dirty="0">
                <a:solidFill>
                  <a:schemeClr val="tx1"/>
                </a:solidFill>
              </a:rPr>
            </a:br>
            <a:r>
              <a:rPr lang="en-US" sz="3600" dirty="0">
                <a:solidFill>
                  <a:srgbClr val="0070C0"/>
                </a:solidFill>
              </a:rPr>
              <a:t>(incorrect)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/>
              <a:t>library </a:t>
            </a:r>
            <a:r>
              <a:rPr lang="en-US" sz="2400" dirty="0" err="1"/>
              <a:t>ieee</a:t>
            </a:r>
            <a:r>
              <a:rPr lang="en-US" sz="2400" dirty="0"/>
              <a:t>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/>
              <a:t>use ieee.std_logic_1164.all;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/>
              <a:t>entity </a:t>
            </a:r>
            <a:r>
              <a:rPr lang="en-US" sz="2400" dirty="0" err="1"/>
              <a:t>tristate</a:t>
            </a:r>
            <a:r>
              <a:rPr lang="en-US" sz="2400" dirty="0"/>
              <a:t> is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/>
              <a:t>  port ( a: in bit;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/>
              <a:t>		   y: out </a:t>
            </a:r>
            <a:r>
              <a:rPr lang="en-US" sz="2400" dirty="0" err="1"/>
              <a:t>std_logic</a:t>
            </a:r>
            <a:r>
              <a:rPr lang="en-US" sz="2400" dirty="0"/>
              <a:t>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/>
              <a:t>		   en: in bit);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/>
              <a:t>end </a:t>
            </a:r>
            <a:r>
              <a:rPr lang="en-US" sz="2400" dirty="0" err="1"/>
              <a:t>tristate</a:t>
            </a:r>
            <a:r>
              <a:rPr lang="en-US" sz="2400" dirty="0"/>
              <a:t>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/>
              <a:t>architecture a1 of </a:t>
            </a:r>
            <a:r>
              <a:rPr lang="en-US" sz="2400" dirty="0" err="1"/>
              <a:t>tristate</a:t>
            </a:r>
            <a:r>
              <a:rPr lang="en-US" sz="2400" dirty="0"/>
              <a:t> is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/>
              <a:t>begin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/>
              <a:t>	</a:t>
            </a:r>
            <a:r>
              <a:rPr lang="en-US" sz="2400" dirty="0">
                <a:solidFill>
                  <a:srgbClr val="FF0000"/>
                </a:solidFill>
              </a:rPr>
              <a:t>y &lt;= a </a:t>
            </a:r>
            <a:r>
              <a:rPr lang="en-US" sz="2400" dirty="0"/>
              <a:t>after 1 ns when (en=‘1’) else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/>
              <a:t>	        ‘Z’ after 1 ns;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/>
              <a:t>end;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400" dirty="0"/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>
                <a:solidFill>
                  <a:srgbClr val="FF0000"/>
                </a:solidFill>
              </a:rPr>
              <a:t>Type mismatch between y and a</a:t>
            </a:r>
          </a:p>
        </p:txBody>
      </p:sp>
      <p:grpSp>
        <p:nvGrpSpPr>
          <p:cNvPr id="22532" name="Group 14"/>
          <p:cNvGrpSpPr>
            <a:grpSpLocks/>
          </p:cNvGrpSpPr>
          <p:nvPr/>
        </p:nvGrpSpPr>
        <p:grpSpPr bwMode="auto">
          <a:xfrm>
            <a:off x="5105400" y="2362200"/>
            <a:ext cx="2203450" cy="1357313"/>
            <a:chOff x="3216" y="1488"/>
            <a:chExt cx="1388" cy="855"/>
          </a:xfrm>
        </p:grpSpPr>
        <p:sp>
          <p:nvSpPr>
            <p:cNvPr id="22533" name="Line 4"/>
            <p:cNvSpPr>
              <a:spLocks noChangeShapeType="1"/>
            </p:cNvSpPr>
            <p:nvPr/>
          </p:nvSpPr>
          <p:spPr bwMode="auto">
            <a:xfrm>
              <a:off x="3696" y="148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34" name="Line 6"/>
            <p:cNvSpPr>
              <a:spLocks noChangeShapeType="1"/>
            </p:cNvSpPr>
            <p:nvPr/>
          </p:nvSpPr>
          <p:spPr bwMode="auto">
            <a:xfrm flipV="1">
              <a:off x="3696" y="1776"/>
              <a:ext cx="432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35" name="Line 7"/>
            <p:cNvSpPr>
              <a:spLocks noChangeShapeType="1"/>
            </p:cNvSpPr>
            <p:nvPr/>
          </p:nvSpPr>
          <p:spPr bwMode="auto">
            <a:xfrm>
              <a:off x="3696" y="1488"/>
              <a:ext cx="432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36" name="Line 8"/>
            <p:cNvSpPr>
              <a:spLocks noChangeShapeType="1"/>
            </p:cNvSpPr>
            <p:nvPr/>
          </p:nvSpPr>
          <p:spPr bwMode="auto">
            <a:xfrm>
              <a:off x="4128" y="1776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37" name="Line 9"/>
            <p:cNvSpPr>
              <a:spLocks noChangeShapeType="1"/>
            </p:cNvSpPr>
            <p:nvPr/>
          </p:nvSpPr>
          <p:spPr bwMode="auto">
            <a:xfrm>
              <a:off x="3408" y="1776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38" name="Line 10"/>
            <p:cNvSpPr>
              <a:spLocks noChangeShapeType="1"/>
            </p:cNvSpPr>
            <p:nvPr/>
          </p:nvSpPr>
          <p:spPr bwMode="auto">
            <a:xfrm>
              <a:off x="3888" y="192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39" name="Text Box 11"/>
            <p:cNvSpPr txBox="1">
              <a:spLocks noChangeArrowheads="1"/>
            </p:cNvSpPr>
            <p:nvPr/>
          </p:nvSpPr>
          <p:spPr bwMode="auto">
            <a:xfrm>
              <a:off x="4416" y="1632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r>
                <a:rPr lang="en-US"/>
                <a:t>y</a:t>
              </a:r>
            </a:p>
          </p:txBody>
        </p:sp>
        <p:sp>
          <p:nvSpPr>
            <p:cNvPr id="22540" name="Text Box 12"/>
            <p:cNvSpPr txBox="1">
              <a:spLocks noChangeArrowheads="1"/>
            </p:cNvSpPr>
            <p:nvPr/>
          </p:nvSpPr>
          <p:spPr bwMode="auto">
            <a:xfrm>
              <a:off x="3216" y="1632"/>
              <a:ext cx="25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r>
                <a:rPr lang="en-US"/>
                <a:t>a</a:t>
              </a:r>
            </a:p>
          </p:txBody>
        </p:sp>
        <p:sp>
          <p:nvSpPr>
            <p:cNvPr id="22541" name="Text Box 13"/>
            <p:cNvSpPr txBox="1">
              <a:spLocks noChangeArrowheads="1"/>
            </p:cNvSpPr>
            <p:nvPr/>
          </p:nvSpPr>
          <p:spPr bwMode="auto">
            <a:xfrm>
              <a:off x="3744" y="2112"/>
              <a:ext cx="27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r>
                <a:rPr lang="en-US"/>
                <a:t>en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47894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74638"/>
            <a:ext cx="8839200" cy="79216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Questa ADMS</a:t>
            </a:r>
            <a:br>
              <a:rPr lang="en-US" dirty="0" smtClean="0"/>
            </a:br>
            <a:r>
              <a:rPr lang="en-US" sz="2800" dirty="0" smtClean="0"/>
              <a:t>Analog, Digital, Mixed-Signal Simulation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3200400" y="3581400"/>
            <a:ext cx="2438400" cy="8382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dirty="0" smtClean="0">
                <a:latin typeface="Arial" charset="0"/>
              </a:rPr>
              <a:t>Questa ADMS</a:t>
            </a:r>
            <a:endParaRPr lang="en-US" dirty="0">
              <a:latin typeface="Arial" charset="0"/>
            </a:endParaRPr>
          </a:p>
        </p:txBody>
      </p:sp>
      <p:sp>
        <p:nvSpPr>
          <p:cNvPr id="10244" name="AutoShape 4"/>
          <p:cNvSpPr>
            <a:spLocks noChangeArrowheads="1"/>
          </p:cNvSpPr>
          <p:nvPr/>
        </p:nvSpPr>
        <p:spPr bwMode="auto">
          <a:xfrm>
            <a:off x="3429000" y="3048000"/>
            <a:ext cx="152400" cy="533400"/>
          </a:xfrm>
          <a:prstGeom prst="downArrow">
            <a:avLst>
              <a:gd name="adj1" fmla="val 50000"/>
              <a:gd name="adj2" fmla="val 8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1828800" y="2286000"/>
            <a:ext cx="1022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Arial" charset="0"/>
              </a:rPr>
              <a:t>Working</a:t>
            </a:r>
          </a:p>
          <a:p>
            <a:pPr algn="ctr" eaLnBrk="1" hangingPunct="1"/>
            <a:r>
              <a:rPr lang="en-US">
                <a:latin typeface="Arial" charset="0"/>
              </a:rPr>
              <a:t>Library</a:t>
            </a:r>
          </a:p>
        </p:txBody>
      </p:sp>
      <p:sp>
        <p:nvSpPr>
          <p:cNvPr id="10246" name="AutoShape 6"/>
          <p:cNvSpPr>
            <a:spLocks noChangeArrowheads="1"/>
          </p:cNvSpPr>
          <p:nvPr/>
        </p:nvSpPr>
        <p:spPr bwMode="auto">
          <a:xfrm>
            <a:off x="2819400" y="2057400"/>
            <a:ext cx="1371600" cy="990600"/>
          </a:xfrm>
          <a:prstGeom prst="flowChartMagneticDisk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Design_1</a:t>
            </a:r>
          </a:p>
          <a:p>
            <a:pPr algn="ctr" eaLnBrk="1" hangingPunct="1"/>
            <a:r>
              <a:rPr lang="en-US">
                <a:latin typeface="Arial" charset="0"/>
              </a:rPr>
              <a:t>Design_2</a:t>
            </a:r>
          </a:p>
        </p:txBody>
      </p:sp>
      <p:sp>
        <p:nvSpPr>
          <p:cNvPr id="10247" name="AutoShape 7"/>
          <p:cNvSpPr>
            <a:spLocks noChangeArrowheads="1"/>
          </p:cNvSpPr>
          <p:nvPr/>
        </p:nvSpPr>
        <p:spPr bwMode="auto">
          <a:xfrm>
            <a:off x="4267200" y="1447800"/>
            <a:ext cx="1371600" cy="990600"/>
          </a:xfrm>
          <a:prstGeom prst="flowChartMagneticDisk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VITAL</a:t>
            </a:r>
          </a:p>
        </p:txBody>
      </p:sp>
      <p:sp>
        <p:nvSpPr>
          <p:cNvPr id="10248" name="AutoShape 8"/>
          <p:cNvSpPr>
            <a:spLocks noChangeArrowheads="1"/>
          </p:cNvSpPr>
          <p:nvPr/>
        </p:nvSpPr>
        <p:spPr bwMode="auto">
          <a:xfrm>
            <a:off x="5105400" y="3048000"/>
            <a:ext cx="152400" cy="533400"/>
          </a:xfrm>
          <a:prstGeom prst="downArrow">
            <a:avLst>
              <a:gd name="adj1" fmla="val 50000"/>
              <a:gd name="adj2" fmla="val 8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0249" name="AutoShape 9"/>
          <p:cNvSpPr>
            <a:spLocks noChangeArrowheads="1"/>
          </p:cNvSpPr>
          <p:nvPr/>
        </p:nvSpPr>
        <p:spPr bwMode="auto">
          <a:xfrm>
            <a:off x="4495800" y="2133600"/>
            <a:ext cx="1371600" cy="990600"/>
          </a:xfrm>
          <a:prstGeom prst="flowChartMagneticDisk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IEEE 1164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7267575" y="2530113"/>
            <a:ext cx="11620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en-US" dirty="0">
                <a:latin typeface="Arial" charset="0"/>
              </a:rPr>
              <a:t>Resource</a:t>
            </a:r>
          </a:p>
          <a:p>
            <a:pPr algn="ctr" eaLnBrk="1" hangingPunct="1"/>
            <a:r>
              <a:rPr lang="en-US" dirty="0">
                <a:latin typeface="Arial" charset="0"/>
              </a:rPr>
              <a:t>Libraries</a:t>
            </a:r>
          </a:p>
        </p:txBody>
      </p:sp>
      <p:sp>
        <p:nvSpPr>
          <p:cNvPr id="10251" name="AutoShape 11"/>
          <p:cNvSpPr>
            <a:spLocks noChangeArrowheads="1"/>
          </p:cNvSpPr>
          <p:nvPr/>
        </p:nvSpPr>
        <p:spPr bwMode="auto">
          <a:xfrm>
            <a:off x="2438400" y="4038600"/>
            <a:ext cx="762000" cy="152400"/>
          </a:xfrm>
          <a:prstGeom prst="rightArrow">
            <a:avLst>
              <a:gd name="adj1" fmla="val 50000"/>
              <a:gd name="adj2" fmla="val 125000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2" name="AutoShape 12"/>
          <p:cNvSpPr>
            <a:spLocks noChangeArrowheads="1"/>
          </p:cNvSpPr>
          <p:nvPr/>
        </p:nvSpPr>
        <p:spPr bwMode="auto">
          <a:xfrm>
            <a:off x="914400" y="3733800"/>
            <a:ext cx="1828800" cy="685800"/>
          </a:xfrm>
          <a:prstGeom prst="flowChartInputOutpu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Simulation</a:t>
            </a:r>
          </a:p>
          <a:p>
            <a:pPr algn="ctr" eaLnBrk="1" hangingPunct="1"/>
            <a:r>
              <a:rPr lang="en-US">
                <a:latin typeface="Arial" charset="0"/>
              </a:rPr>
              <a:t>Setup</a:t>
            </a:r>
          </a:p>
        </p:txBody>
      </p:sp>
      <p:sp>
        <p:nvSpPr>
          <p:cNvPr id="10253" name="Oval 13"/>
          <p:cNvSpPr>
            <a:spLocks noChangeArrowheads="1"/>
          </p:cNvSpPr>
          <p:nvPr/>
        </p:nvSpPr>
        <p:spPr bwMode="auto">
          <a:xfrm>
            <a:off x="3657600" y="4876800"/>
            <a:ext cx="1524000" cy="685800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dirty="0" err="1" smtClean="0">
                <a:latin typeface="Arial" charset="0"/>
              </a:rPr>
              <a:t>EZwave</a:t>
            </a:r>
            <a:endParaRPr lang="en-US" dirty="0">
              <a:latin typeface="Arial" charset="0"/>
            </a:endParaRPr>
          </a:p>
        </p:txBody>
      </p:sp>
      <p:sp>
        <p:nvSpPr>
          <p:cNvPr id="10254" name="AutoShape 14"/>
          <p:cNvSpPr>
            <a:spLocks noChangeArrowheads="1"/>
          </p:cNvSpPr>
          <p:nvPr/>
        </p:nvSpPr>
        <p:spPr bwMode="auto">
          <a:xfrm>
            <a:off x="4419600" y="4419600"/>
            <a:ext cx="152400" cy="457200"/>
          </a:xfrm>
          <a:prstGeom prst="downArrow">
            <a:avLst>
              <a:gd name="adj1" fmla="val 50000"/>
              <a:gd name="adj2" fmla="val 75000"/>
            </a:avLst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0255" name="AutoShape 15"/>
          <p:cNvSpPr>
            <a:spLocks noChangeArrowheads="1"/>
          </p:cNvSpPr>
          <p:nvPr/>
        </p:nvSpPr>
        <p:spPr bwMode="auto">
          <a:xfrm>
            <a:off x="5638800" y="3962400"/>
            <a:ext cx="533400" cy="152400"/>
          </a:xfrm>
          <a:prstGeom prst="leftArrow">
            <a:avLst>
              <a:gd name="adj1" fmla="val 50000"/>
              <a:gd name="adj2" fmla="val 87500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6" name="AutoShape 16"/>
          <p:cNvSpPr>
            <a:spLocks noChangeArrowheads="1"/>
          </p:cNvSpPr>
          <p:nvPr/>
        </p:nvSpPr>
        <p:spPr bwMode="auto">
          <a:xfrm>
            <a:off x="5943600" y="3657600"/>
            <a:ext cx="1828800" cy="685800"/>
          </a:xfrm>
          <a:prstGeom prst="flowChartInputOutpu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Input</a:t>
            </a:r>
          </a:p>
          <a:p>
            <a:pPr algn="ctr" eaLnBrk="1" hangingPunct="1"/>
            <a:r>
              <a:rPr lang="en-US">
                <a:latin typeface="Arial" charset="0"/>
              </a:rPr>
              <a:t>Stimuli</a:t>
            </a: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1685769" y="1143000"/>
            <a:ext cx="2678426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 err="1"/>
              <a:t>VHDL,Verilog</a:t>
            </a:r>
            <a:r>
              <a:rPr lang="en-US" dirty="0"/>
              <a:t>,</a:t>
            </a:r>
          </a:p>
          <a:p>
            <a:pPr algn="ctr"/>
            <a:r>
              <a:rPr lang="en-US" dirty="0"/>
              <a:t>VHDL-AMS, </a:t>
            </a:r>
            <a:r>
              <a:rPr lang="en-US" dirty="0" smtClean="0"/>
              <a:t>Verilog-AMS,</a:t>
            </a:r>
            <a:endParaRPr lang="en-US" dirty="0"/>
          </a:p>
          <a:p>
            <a:pPr algn="ctr"/>
            <a:r>
              <a:rPr lang="en-US" dirty="0"/>
              <a:t>SPICE </a:t>
            </a:r>
            <a:r>
              <a:rPr lang="en-US" dirty="0" err="1"/>
              <a:t>Netlists</a:t>
            </a:r>
            <a:endParaRPr lang="en-US" dirty="0"/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990600" y="4953000"/>
            <a:ext cx="1143000" cy="6096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Eldo,</a:t>
            </a:r>
          </a:p>
          <a:p>
            <a:pPr algn="ctr"/>
            <a:r>
              <a:rPr lang="en-US"/>
              <a:t>Eldo RF</a:t>
            </a:r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5791200" y="5073650"/>
            <a:ext cx="1143000" cy="6096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err="1" smtClean="0"/>
              <a:t>Modelsim</a:t>
            </a:r>
            <a:endParaRPr lang="en-US" dirty="0"/>
          </a:p>
        </p:txBody>
      </p:sp>
      <p:sp>
        <p:nvSpPr>
          <p:cNvPr id="10260" name="Line 20"/>
          <p:cNvSpPr>
            <a:spLocks noChangeShapeType="1"/>
          </p:cNvSpPr>
          <p:nvPr/>
        </p:nvSpPr>
        <p:spPr bwMode="auto">
          <a:xfrm flipV="1">
            <a:off x="2133600" y="4419600"/>
            <a:ext cx="1066800" cy="5334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1" name="Line 21"/>
          <p:cNvSpPr>
            <a:spLocks noChangeShapeType="1"/>
          </p:cNvSpPr>
          <p:nvPr/>
        </p:nvSpPr>
        <p:spPr bwMode="auto">
          <a:xfrm>
            <a:off x="5257800" y="4419600"/>
            <a:ext cx="533400" cy="6096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2" name="Text Box 22"/>
          <p:cNvSpPr txBox="1">
            <a:spLocks noChangeArrowheads="1"/>
          </p:cNvSpPr>
          <p:nvPr/>
        </p:nvSpPr>
        <p:spPr bwMode="auto">
          <a:xfrm>
            <a:off x="3733800" y="5562600"/>
            <a:ext cx="14557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View Results</a:t>
            </a:r>
          </a:p>
        </p:txBody>
      </p:sp>
      <p:sp>
        <p:nvSpPr>
          <p:cNvPr id="10263" name="Rectangle 23"/>
          <p:cNvSpPr>
            <a:spLocks noChangeArrowheads="1"/>
          </p:cNvSpPr>
          <p:nvPr/>
        </p:nvSpPr>
        <p:spPr bwMode="auto">
          <a:xfrm>
            <a:off x="1524000" y="5562600"/>
            <a:ext cx="1143000" cy="6096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err="1" smtClean="0"/>
              <a:t>ADiT</a:t>
            </a:r>
            <a:endParaRPr lang="en-US" dirty="0"/>
          </a:p>
        </p:txBody>
      </p:sp>
      <p:sp>
        <p:nvSpPr>
          <p:cNvPr id="10264" name="Line 24"/>
          <p:cNvSpPr>
            <a:spLocks noChangeShapeType="1"/>
          </p:cNvSpPr>
          <p:nvPr/>
        </p:nvSpPr>
        <p:spPr bwMode="auto">
          <a:xfrm flipV="1">
            <a:off x="2667000" y="4419600"/>
            <a:ext cx="685800" cy="11430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533400" y="5562600"/>
            <a:ext cx="9620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chemeClr val="accent5"/>
                </a:solidFill>
              </a:rPr>
              <a:t>Analog</a:t>
            </a:r>
          </a:p>
          <a:p>
            <a:pPr algn="ctr"/>
            <a:r>
              <a:rPr lang="en-US" dirty="0">
                <a:solidFill>
                  <a:schemeClr val="accent5"/>
                </a:solidFill>
              </a:rPr>
              <a:t>(SPICE)</a:t>
            </a: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5562600" y="5759450"/>
            <a:ext cx="16843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chemeClr val="accent5"/>
                </a:solidFill>
              </a:rPr>
              <a:t>Digital</a:t>
            </a:r>
          </a:p>
          <a:p>
            <a:pPr algn="ctr"/>
            <a:r>
              <a:rPr lang="en-US" dirty="0">
                <a:solidFill>
                  <a:schemeClr val="accent5"/>
                </a:solidFill>
              </a:rPr>
              <a:t>(</a:t>
            </a:r>
            <a:r>
              <a:rPr lang="en-US" dirty="0" err="1">
                <a:solidFill>
                  <a:schemeClr val="accent5"/>
                </a:solidFill>
              </a:rPr>
              <a:t>VHDL,Verilog</a:t>
            </a:r>
            <a:r>
              <a:rPr lang="en-US" dirty="0">
                <a:solidFill>
                  <a:schemeClr val="accent5"/>
                </a:solidFill>
              </a:rPr>
              <a:t>)</a:t>
            </a:r>
          </a:p>
        </p:txBody>
      </p:sp>
      <p:sp>
        <p:nvSpPr>
          <p:cNvPr id="10267" name="Text Box 27"/>
          <p:cNvSpPr txBox="1">
            <a:spLocks noChangeArrowheads="1"/>
          </p:cNvSpPr>
          <p:nvPr/>
        </p:nvSpPr>
        <p:spPr bwMode="auto">
          <a:xfrm>
            <a:off x="7223125" y="4679950"/>
            <a:ext cx="1630959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5"/>
                </a:solidFill>
              </a:rPr>
              <a:t>Mixed Signal</a:t>
            </a:r>
          </a:p>
          <a:p>
            <a:r>
              <a:rPr lang="en-US" dirty="0">
                <a:solidFill>
                  <a:schemeClr val="accent5"/>
                </a:solidFill>
              </a:rPr>
              <a:t>(VHDL-AMS,</a:t>
            </a:r>
          </a:p>
          <a:p>
            <a:r>
              <a:rPr lang="en-US" dirty="0">
                <a:solidFill>
                  <a:schemeClr val="accent5"/>
                </a:solidFill>
              </a:rPr>
              <a:t>  </a:t>
            </a:r>
            <a:r>
              <a:rPr lang="en-US" dirty="0" smtClean="0">
                <a:solidFill>
                  <a:schemeClr val="accent5"/>
                </a:solidFill>
              </a:rPr>
              <a:t>Verilog-AMS)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10268" name="Line 28"/>
          <p:cNvSpPr>
            <a:spLocks noChangeShapeType="1"/>
          </p:cNvSpPr>
          <p:nvPr/>
        </p:nvSpPr>
        <p:spPr bwMode="auto">
          <a:xfrm>
            <a:off x="5638800" y="4419600"/>
            <a:ext cx="1600200" cy="4572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9" name="AutoShape 29"/>
          <p:cNvSpPr>
            <a:spLocks noChangeArrowheads="1"/>
          </p:cNvSpPr>
          <p:nvPr/>
        </p:nvSpPr>
        <p:spPr bwMode="auto">
          <a:xfrm>
            <a:off x="5334000" y="1447800"/>
            <a:ext cx="1371600" cy="990600"/>
          </a:xfrm>
          <a:prstGeom prst="flowChartMagneticDisk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SPICE</a:t>
            </a:r>
          </a:p>
          <a:p>
            <a:pPr algn="ctr" eaLnBrk="1" hangingPunct="1"/>
            <a:r>
              <a:rPr lang="en-US">
                <a:latin typeface="Arial" charset="0"/>
              </a:rPr>
              <a:t>models</a:t>
            </a:r>
          </a:p>
        </p:txBody>
      </p:sp>
      <p:sp>
        <p:nvSpPr>
          <p:cNvPr id="10270" name="AutoShape 30"/>
          <p:cNvSpPr>
            <a:spLocks noChangeArrowheads="1"/>
          </p:cNvSpPr>
          <p:nvPr/>
        </p:nvSpPr>
        <p:spPr bwMode="auto">
          <a:xfrm>
            <a:off x="6477000" y="1447800"/>
            <a:ext cx="1371600" cy="990600"/>
          </a:xfrm>
          <a:prstGeom prst="flowChartMagneticDisk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dirty="0">
                <a:latin typeface="Arial" charset="0"/>
              </a:rPr>
              <a:t>Xilinx</a:t>
            </a:r>
          </a:p>
          <a:p>
            <a:pPr algn="ctr" eaLnBrk="1" hangingPunct="1"/>
            <a:r>
              <a:rPr lang="en-US" dirty="0" smtClean="0">
                <a:latin typeface="Arial" charset="0"/>
              </a:rPr>
              <a:t>SIMPRIMS</a:t>
            </a:r>
            <a:endParaRPr lang="en-US" dirty="0">
              <a:latin typeface="Arial" charset="0"/>
            </a:endParaRPr>
          </a:p>
        </p:txBody>
      </p:sp>
      <p:sp>
        <p:nvSpPr>
          <p:cNvPr id="31" name="AutoShape 30"/>
          <p:cNvSpPr>
            <a:spLocks noChangeArrowheads="1"/>
          </p:cNvSpPr>
          <p:nvPr/>
        </p:nvSpPr>
        <p:spPr bwMode="auto">
          <a:xfrm>
            <a:off x="5791200" y="2277319"/>
            <a:ext cx="1371600" cy="990600"/>
          </a:xfrm>
          <a:prstGeom prst="flowChartMagneticDisk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dirty="0" smtClean="0">
                <a:latin typeface="Arial" charset="0"/>
              </a:rPr>
              <a:t>Module</a:t>
            </a:r>
            <a:endParaRPr lang="en-US" dirty="0">
              <a:latin typeface="Arial" charset="0"/>
            </a:endParaRPr>
          </a:p>
          <a:p>
            <a:pPr algn="ctr" eaLnBrk="1" hangingPunct="1"/>
            <a:r>
              <a:rPr lang="en-US" dirty="0" smtClean="0">
                <a:latin typeface="Arial" charset="0"/>
              </a:rPr>
              <a:t>Generators</a:t>
            </a:r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5878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/>
              <a:t>Tristate buffer example</a:t>
            </a:r>
            <a:br>
              <a:rPr lang="en-US" sz="4000" dirty="0"/>
            </a:br>
            <a:r>
              <a:rPr lang="en-US" sz="3600" dirty="0">
                <a:solidFill>
                  <a:srgbClr val="0070C0"/>
                </a:solidFill>
              </a:rPr>
              <a:t>(correct)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library </a:t>
            </a:r>
            <a:r>
              <a:rPr lang="en-US" sz="2400" dirty="0" err="1" smtClean="0"/>
              <a:t>ieee</a:t>
            </a:r>
            <a:r>
              <a:rPr lang="en-US" sz="2400" dirty="0" smtClean="0"/>
              <a:t>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use ieee.std_logic_1164.all;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entity </a:t>
            </a:r>
            <a:r>
              <a:rPr lang="en-US" sz="2400" dirty="0" err="1" smtClean="0"/>
              <a:t>tristate</a:t>
            </a:r>
            <a:r>
              <a:rPr lang="en-US" sz="2400" dirty="0" smtClean="0"/>
              <a:t> is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  port ( a: in bit;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	   y: out </a:t>
            </a:r>
            <a:r>
              <a:rPr lang="en-US" sz="2400" dirty="0" err="1" smtClean="0"/>
              <a:t>std_logic</a:t>
            </a:r>
            <a:r>
              <a:rPr lang="en-US" sz="2400" dirty="0" smtClean="0"/>
              <a:t>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	   en: in bit);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end </a:t>
            </a:r>
            <a:r>
              <a:rPr lang="en-US" sz="2400" dirty="0" err="1" smtClean="0"/>
              <a:t>tristate</a:t>
            </a:r>
            <a:r>
              <a:rPr lang="en-US" sz="2400" dirty="0" smtClean="0"/>
              <a:t>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architecture a1 of </a:t>
            </a:r>
            <a:r>
              <a:rPr lang="en-US" sz="2400" dirty="0" err="1" smtClean="0"/>
              <a:t>tristate</a:t>
            </a:r>
            <a:r>
              <a:rPr lang="en-US" sz="2400" dirty="0" smtClean="0"/>
              <a:t> is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begin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y &lt;= </a:t>
            </a:r>
            <a:r>
              <a:rPr lang="en-US" sz="2400" dirty="0" smtClean="0"/>
              <a:t> ‘</a:t>
            </a:r>
            <a:r>
              <a:rPr lang="en-US" sz="2400" dirty="0" smtClean="0"/>
              <a:t>0’ after 1 ns when (en=‘1’) and (a=‘0’) else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        </a:t>
            </a:r>
            <a:r>
              <a:rPr lang="en-US" sz="2400" dirty="0" smtClean="0"/>
              <a:t> ‘</a:t>
            </a:r>
            <a:r>
              <a:rPr lang="en-US" sz="2400" dirty="0" smtClean="0"/>
              <a:t>1’ after 1 ns when (en=‘1’) and (a=‘1’) else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	 ‘Z’ after 1 ns;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end;</a:t>
            </a:r>
          </a:p>
        </p:txBody>
      </p:sp>
      <p:grpSp>
        <p:nvGrpSpPr>
          <p:cNvPr id="23556" name="Group 4"/>
          <p:cNvGrpSpPr>
            <a:grpSpLocks/>
          </p:cNvGrpSpPr>
          <p:nvPr/>
        </p:nvGrpSpPr>
        <p:grpSpPr bwMode="auto">
          <a:xfrm>
            <a:off x="5105400" y="2362200"/>
            <a:ext cx="2203450" cy="1357313"/>
            <a:chOff x="3216" y="1488"/>
            <a:chExt cx="1388" cy="855"/>
          </a:xfrm>
        </p:grpSpPr>
        <p:sp>
          <p:nvSpPr>
            <p:cNvPr id="23557" name="Line 5"/>
            <p:cNvSpPr>
              <a:spLocks noChangeShapeType="1"/>
            </p:cNvSpPr>
            <p:nvPr/>
          </p:nvSpPr>
          <p:spPr bwMode="auto">
            <a:xfrm>
              <a:off x="3696" y="148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58" name="Line 6"/>
            <p:cNvSpPr>
              <a:spLocks noChangeShapeType="1"/>
            </p:cNvSpPr>
            <p:nvPr/>
          </p:nvSpPr>
          <p:spPr bwMode="auto">
            <a:xfrm flipV="1">
              <a:off x="3696" y="1776"/>
              <a:ext cx="432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59" name="Line 7"/>
            <p:cNvSpPr>
              <a:spLocks noChangeShapeType="1"/>
            </p:cNvSpPr>
            <p:nvPr/>
          </p:nvSpPr>
          <p:spPr bwMode="auto">
            <a:xfrm>
              <a:off x="3696" y="1488"/>
              <a:ext cx="432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0" name="Line 8"/>
            <p:cNvSpPr>
              <a:spLocks noChangeShapeType="1"/>
            </p:cNvSpPr>
            <p:nvPr/>
          </p:nvSpPr>
          <p:spPr bwMode="auto">
            <a:xfrm>
              <a:off x="4128" y="1776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1" name="Line 9"/>
            <p:cNvSpPr>
              <a:spLocks noChangeShapeType="1"/>
            </p:cNvSpPr>
            <p:nvPr/>
          </p:nvSpPr>
          <p:spPr bwMode="auto">
            <a:xfrm>
              <a:off x="3408" y="1776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2" name="Line 10"/>
            <p:cNvSpPr>
              <a:spLocks noChangeShapeType="1"/>
            </p:cNvSpPr>
            <p:nvPr/>
          </p:nvSpPr>
          <p:spPr bwMode="auto">
            <a:xfrm>
              <a:off x="3888" y="192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3" name="Text Box 11"/>
            <p:cNvSpPr txBox="1">
              <a:spLocks noChangeArrowheads="1"/>
            </p:cNvSpPr>
            <p:nvPr/>
          </p:nvSpPr>
          <p:spPr bwMode="auto">
            <a:xfrm>
              <a:off x="4416" y="1632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r>
                <a:rPr lang="en-US"/>
                <a:t>y</a:t>
              </a:r>
            </a:p>
          </p:txBody>
        </p:sp>
        <p:sp>
          <p:nvSpPr>
            <p:cNvPr id="23564" name="Text Box 12"/>
            <p:cNvSpPr txBox="1">
              <a:spLocks noChangeArrowheads="1"/>
            </p:cNvSpPr>
            <p:nvPr/>
          </p:nvSpPr>
          <p:spPr bwMode="auto">
            <a:xfrm>
              <a:off x="3216" y="1632"/>
              <a:ext cx="25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r>
                <a:rPr lang="en-US"/>
                <a:t>a</a:t>
              </a:r>
            </a:p>
          </p:txBody>
        </p:sp>
        <p:sp>
          <p:nvSpPr>
            <p:cNvPr id="23565" name="Text Box 13"/>
            <p:cNvSpPr txBox="1">
              <a:spLocks noChangeArrowheads="1"/>
            </p:cNvSpPr>
            <p:nvPr/>
          </p:nvSpPr>
          <p:spPr bwMode="auto">
            <a:xfrm>
              <a:off x="3744" y="2112"/>
              <a:ext cx="27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r>
                <a:rPr lang="en-US"/>
                <a:t>en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75823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Tristate bus buffer example</a:t>
            </a:r>
            <a:endParaRPr lang="en-US" sz="4000" smtClean="0">
              <a:solidFill>
                <a:srgbClr val="FFFF00"/>
              </a:solidFill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/>
              <a:t>library </a:t>
            </a:r>
            <a:r>
              <a:rPr lang="en-US" sz="2400" dirty="0" err="1" smtClean="0"/>
              <a:t>ieee</a:t>
            </a:r>
            <a:r>
              <a:rPr lang="en-US" sz="2400" dirty="0" smtClean="0"/>
              <a:t>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/>
              <a:t>use ieee.std_logic_1164.all;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/>
              <a:t>entity </a:t>
            </a:r>
            <a:r>
              <a:rPr lang="en-US" sz="2400" dirty="0" err="1" smtClean="0"/>
              <a:t>tristate</a:t>
            </a:r>
            <a:r>
              <a:rPr lang="en-US" sz="2400" dirty="0" smtClean="0"/>
              <a:t> is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/>
              <a:t>  port ( a: in </a:t>
            </a:r>
            <a:r>
              <a:rPr lang="en-US" sz="2400" dirty="0" err="1" smtClean="0"/>
              <a:t>std_logic_vector</a:t>
            </a:r>
            <a:r>
              <a:rPr lang="en-US" sz="2400" dirty="0" smtClean="0"/>
              <a:t>(0 </a:t>
            </a:r>
            <a:r>
              <a:rPr lang="en-US" sz="2400" dirty="0" smtClean="0"/>
              <a:t>to 7);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/>
              <a:t>		 y: out </a:t>
            </a:r>
            <a:r>
              <a:rPr lang="en-US" sz="2400" dirty="0" err="1" smtClean="0"/>
              <a:t>std_logic_vector</a:t>
            </a:r>
            <a:r>
              <a:rPr lang="en-US" sz="2400" dirty="0" smtClean="0"/>
              <a:t>(0 </a:t>
            </a:r>
            <a:r>
              <a:rPr lang="en-US" sz="2400" dirty="0" smtClean="0"/>
              <a:t>to 7);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/>
              <a:t>		 en: in bit);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/>
              <a:t>end </a:t>
            </a:r>
            <a:r>
              <a:rPr lang="en-US" sz="2400" dirty="0" err="1" smtClean="0"/>
              <a:t>tristate</a:t>
            </a:r>
            <a:r>
              <a:rPr lang="en-US" sz="2400" dirty="0" smtClean="0"/>
              <a:t>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/>
              <a:t>architecture a1 of </a:t>
            </a:r>
            <a:r>
              <a:rPr lang="en-US" sz="2400" dirty="0" err="1" smtClean="0"/>
              <a:t>tristate</a:t>
            </a:r>
            <a:r>
              <a:rPr lang="en-US" sz="2400" dirty="0" smtClean="0"/>
              <a:t> is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/>
              <a:t>begin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/>
              <a:t>	y &lt;= </a:t>
            </a:r>
            <a:r>
              <a:rPr lang="en-US" sz="2400" dirty="0" smtClean="0"/>
              <a:t>a</a:t>
            </a:r>
            <a:r>
              <a:rPr lang="en-US" sz="2400" dirty="0" smtClean="0">
                <a:solidFill>
                  <a:srgbClr val="FF0000"/>
                </a:solidFill>
              </a:rPr>
              <a:t>                      </a:t>
            </a:r>
            <a:r>
              <a:rPr lang="en-US" sz="2400" dirty="0" smtClean="0"/>
              <a:t>after </a:t>
            </a:r>
            <a:r>
              <a:rPr lang="en-US" sz="2400" dirty="0" smtClean="0"/>
              <a:t>1 ns when (en=‘1’) else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/>
              <a:t>	        “ZZZZZZZZ” </a:t>
            </a:r>
            <a:r>
              <a:rPr lang="en-US" sz="2400" dirty="0" smtClean="0"/>
              <a:t> after </a:t>
            </a:r>
            <a:r>
              <a:rPr lang="en-US" sz="2400" dirty="0" smtClean="0"/>
              <a:t>1 ns;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/>
              <a:t>end;</a:t>
            </a:r>
          </a:p>
        </p:txBody>
      </p:sp>
      <p:grpSp>
        <p:nvGrpSpPr>
          <p:cNvPr id="24580" name="Group 4"/>
          <p:cNvGrpSpPr>
            <a:grpSpLocks/>
          </p:cNvGrpSpPr>
          <p:nvPr/>
        </p:nvGrpSpPr>
        <p:grpSpPr bwMode="auto">
          <a:xfrm>
            <a:off x="5568950" y="2362200"/>
            <a:ext cx="2203450" cy="1357313"/>
            <a:chOff x="3216" y="1488"/>
            <a:chExt cx="1388" cy="855"/>
          </a:xfrm>
        </p:grpSpPr>
        <p:sp>
          <p:nvSpPr>
            <p:cNvPr id="24581" name="Line 5"/>
            <p:cNvSpPr>
              <a:spLocks noChangeShapeType="1"/>
            </p:cNvSpPr>
            <p:nvPr/>
          </p:nvSpPr>
          <p:spPr bwMode="auto">
            <a:xfrm>
              <a:off x="3696" y="148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2" name="Line 6"/>
            <p:cNvSpPr>
              <a:spLocks noChangeShapeType="1"/>
            </p:cNvSpPr>
            <p:nvPr/>
          </p:nvSpPr>
          <p:spPr bwMode="auto">
            <a:xfrm flipV="1">
              <a:off x="3696" y="1776"/>
              <a:ext cx="432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3" name="Line 7"/>
            <p:cNvSpPr>
              <a:spLocks noChangeShapeType="1"/>
            </p:cNvSpPr>
            <p:nvPr/>
          </p:nvSpPr>
          <p:spPr bwMode="auto">
            <a:xfrm>
              <a:off x="3696" y="1488"/>
              <a:ext cx="432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4" name="Line 8"/>
            <p:cNvSpPr>
              <a:spLocks noChangeShapeType="1"/>
            </p:cNvSpPr>
            <p:nvPr/>
          </p:nvSpPr>
          <p:spPr bwMode="auto">
            <a:xfrm>
              <a:off x="4128" y="1776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5" name="Line 9"/>
            <p:cNvSpPr>
              <a:spLocks noChangeShapeType="1"/>
            </p:cNvSpPr>
            <p:nvPr/>
          </p:nvSpPr>
          <p:spPr bwMode="auto">
            <a:xfrm>
              <a:off x="3408" y="1776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6" name="Line 10"/>
            <p:cNvSpPr>
              <a:spLocks noChangeShapeType="1"/>
            </p:cNvSpPr>
            <p:nvPr/>
          </p:nvSpPr>
          <p:spPr bwMode="auto">
            <a:xfrm>
              <a:off x="3888" y="192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7" name="Text Box 11"/>
            <p:cNvSpPr txBox="1">
              <a:spLocks noChangeArrowheads="1"/>
            </p:cNvSpPr>
            <p:nvPr/>
          </p:nvSpPr>
          <p:spPr bwMode="auto">
            <a:xfrm>
              <a:off x="4416" y="1632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r>
                <a:rPr lang="en-US"/>
                <a:t>y</a:t>
              </a:r>
            </a:p>
          </p:txBody>
        </p:sp>
        <p:sp>
          <p:nvSpPr>
            <p:cNvPr id="24588" name="Text Box 12"/>
            <p:cNvSpPr txBox="1">
              <a:spLocks noChangeArrowheads="1"/>
            </p:cNvSpPr>
            <p:nvPr/>
          </p:nvSpPr>
          <p:spPr bwMode="auto">
            <a:xfrm>
              <a:off x="3216" y="1632"/>
              <a:ext cx="25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r>
                <a:rPr lang="en-US"/>
                <a:t>a</a:t>
              </a:r>
            </a:p>
          </p:txBody>
        </p:sp>
        <p:sp>
          <p:nvSpPr>
            <p:cNvPr id="24589" name="Text Box 13"/>
            <p:cNvSpPr txBox="1">
              <a:spLocks noChangeArrowheads="1"/>
            </p:cNvSpPr>
            <p:nvPr/>
          </p:nvSpPr>
          <p:spPr bwMode="auto">
            <a:xfrm>
              <a:off x="3744" y="2112"/>
              <a:ext cx="27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r>
                <a:rPr lang="en-US"/>
                <a:t>en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41805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VHDL “Process” Construct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r>
              <a:rPr lang="en-US" sz="2800" dirty="0" smtClean="0"/>
              <a:t>Allows conventional programming language methods to describe circuit behavior</a:t>
            </a:r>
          </a:p>
          <a:p>
            <a:r>
              <a:rPr lang="en-US" sz="2800" dirty="0" smtClean="0"/>
              <a:t>Supported language constructs (“sequential statements”) </a:t>
            </a:r>
            <a:r>
              <a:rPr lang="en-US" sz="2800" dirty="0" smtClean="0">
                <a:solidFill>
                  <a:srgbClr val="FF0000"/>
                </a:solidFill>
              </a:rPr>
              <a:t>– only allowed within a process</a:t>
            </a:r>
            <a:r>
              <a:rPr lang="en-US" sz="2800" dirty="0" smtClean="0"/>
              <a:t>: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</a:rPr>
              <a:t>variable assignment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</a:rPr>
              <a:t>if-then-else   (</a:t>
            </a:r>
            <a:r>
              <a:rPr lang="en-US" sz="2800" dirty="0" err="1" smtClean="0">
                <a:solidFill>
                  <a:srgbClr val="0070C0"/>
                </a:solidFill>
              </a:rPr>
              <a:t>elsif</a:t>
            </a:r>
            <a:r>
              <a:rPr lang="en-US" sz="2800" dirty="0" smtClean="0">
                <a:solidFill>
                  <a:srgbClr val="0070C0"/>
                </a:solidFill>
              </a:rPr>
              <a:t>)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</a:rPr>
              <a:t>case statement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</a:rPr>
              <a:t>while (condition) loop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</a:rPr>
              <a:t>for (range) loop</a:t>
            </a:r>
          </a:p>
        </p:txBody>
      </p:sp>
    </p:spTree>
    <p:extLst>
      <p:ext uri="{BB962C8B-B14F-4D97-AF65-F5344CB8AC3E}">
        <p14:creationId xmlns:p14="http://schemas.microsoft.com/office/powerpoint/2010/main" val="230544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Format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 smtClean="0"/>
              <a:t>[label:]  process (</a:t>
            </a:r>
            <a:r>
              <a:rPr lang="en-US" sz="2800" i="1" dirty="0" smtClean="0"/>
              <a:t>sensitivity list</a:t>
            </a:r>
            <a:r>
              <a:rPr lang="en-US" sz="2800" dirty="0" smtClean="0"/>
              <a:t>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 smtClean="0"/>
              <a:t>			</a:t>
            </a:r>
            <a:r>
              <a:rPr lang="en-US" sz="2800" i="1" dirty="0" smtClean="0"/>
              <a:t>declarations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 smtClean="0"/>
              <a:t>		     begin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 smtClean="0"/>
              <a:t>			</a:t>
            </a:r>
            <a:r>
              <a:rPr lang="en-US" sz="2800" i="1" dirty="0" smtClean="0"/>
              <a:t>sequential statements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 smtClean="0"/>
              <a:t>		     end process;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800" dirty="0" smtClean="0"/>
          </a:p>
          <a:p>
            <a:pPr>
              <a:lnSpc>
                <a:spcPct val="80000"/>
              </a:lnSpc>
            </a:pPr>
            <a:r>
              <a:rPr lang="en-US" sz="2800" dirty="0" smtClean="0">
                <a:solidFill>
                  <a:srgbClr val="0070C0"/>
                </a:solidFill>
              </a:rPr>
              <a:t>Process statements executed once at start of simulation</a:t>
            </a:r>
          </a:p>
          <a:p>
            <a:pPr>
              <a:lnSpc>
                <a:spcPct val="80000"/>
              </a:lnSpc>
            </a:pPr>
            <a:r>
              <a:rPr lang="en-US" sz="2800" dirty="0" smtClean="0">
                <a:solidFill>
                  <a:srgbClr val="0070C0"/>
                </a:solidFill>
              </a:rPr>
              <a:t>Process halts at “end” until an event occurs on a signal in the “sensitivity list”</a:t>
            </a:r>
          </a:p>
        </p:txBody>
      </p:sp>
    </p:spTree>
    <p:extLst>
      <p:ext uri="{BB962C8B-B14F-4D97-AF65-F5344CB8AC3E}">
        <p14:creationId xmlns:p14="http://schemas.microsoft.com/office/powerpoint/2010/main" val="4266666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Using a “process” to model sequential behavior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81000" y="1371600"/>
            <a:ext cx="8229600" cy="5029200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entity DFF is 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  port (D,CLK: in bit;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		  </a:t>
            </a:r>
            <a:r>
              <a:rPr lang="en-US" sz="2000" dirty="0" smtClean="0"/>
              <a:t>   Q</a:t>
            </a:r>
            <a:r>
              <a:rPr lang="en-US" sz="2000" dirty="0"/>
              <a:t>: out bit);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end DFF;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architecture behave of DFF is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begin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	process(</a:t>
            </a:r>
            <a:r>
              <a:rPr lang="en-US" sz="2000" dirty="0" err="1"/>
              <a:t>clk</a:t>
            </a:r>
            <a:r>
              <a:rPr lang="en-US" sz="2000" dirty="0"/>
              <a:t>)   </a:t>
            </a:r>
            <a:r>
              <a:rPr lang="en-US" sz="2000" dirty="0">
                <a:solidFill>
                  <a:srgbClr val="0070C0"/>
                </a:solidFill>
              </a:rPr>
              <a:t>-- “process sensitivity list”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	begin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		if</a:t>
            </a:r>
            <a:r>
              <a:rPr lang="en-US" sz="2000" dirty="0">
                <a:solidFill>
                  <a:srgbClr val="FF0000"/>
                </a:solidFill>
              </a:rPr>
              <a:t> (</a:t>
            </a:r>
            <a:r>
              <a:rPr lang="en-US" sz="2000" dirty="0" err="1">
                <a:solidFill>
                  <a:srgbClr val="FF0000"/>
                </a:solidFill>
              </a:rPr>
              <a:t>clk’event</a:t>
            </a:r>
            <a:r>
              <a:rPr lang="en-US" sz="2000" dirty="0">
                <a:solidFill>
                  <a:srgbClr val="FF0000"/>
                </a:solidFill>
              </a:rPr>
              <a:t> and </a:t>
            </a:r>
            <a:r>
              <a:rPr lang="en-US" sz="2000" dirty="0" err="1">
                <a:solidFill>
                  <a:srgbClr val="FF0000"/>
                </a:solidFill>
              </a:rPr>
              <a:t>clk</a:t>
            </a:r>
            <a:r>
              <a:rPr lang="en-US" sz="2000" dirty="0">
                <a:solidFill>
                  <a:srgbClr val="FF0000"/>
                </a:solidFill>
              </a:rPr>
              <a:t>=‘1’) </a:t>
            </a:r>
            <a:r>
              <a:rPr lang="en-US" sz="2000" dirty="0"/>
              <a:t>then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		 	Q &lt;= D after 1 ns;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		end if;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	end process;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end;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000" dirty="0"/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US" sz="2000" dirty="0">
                <a:solidFill>
                  <a:srgbClr val="0070C0"/>
                </a:solidFill>
              </a:rPr>
              <a:t>Process statements executed sequentially (sequential statements)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US" sz="2000" dirty="0" err="1">
                <a:solidFill>
                  <a:srgbClr val="0070C0"/>
                </a:solidFill>
              </a:rPr>
              <a:t>clk’event</a:t>
            </a:r>
            <a:r>
              <a:rPr lang="en-US" sz="2000" dirty="0">
                <a:solidFill>
                  <a:srgbClr val="0070C0"/>
                </a:solidFill>
              </a:rPr>
              <a:t> is an attribute of signal </a:t>
            </a:r>
            <a:r>
              <a:rPr lang="en-US" sz="2000" dirty="0" err="1">
                <a:solidFill>
                  <a:srgbClr val="0070C0"/>
                </a:solidFill>
              </a:rPr>
              <a:t>clk</a:t>
            </a:r>
            <a:r>
              <a:rPr lang="en-US" sz="2000" dirty="0">
                <a:solidFill>
                  <a:srgbClr val="0070C0"/>
                </a:solidFill>
              </a:rPr>
              <a:t> which is TRUE if an event has occurred on </a:t>
            </a:r>
            <a:r>
              <a:rPr lang="en-US" sz="2000" dirty="0" err="1">
                <a:solidFill>
                  <a:srgbClr val="0070C0"/>
                </a:solidFill>
              </a:rPr>
              <a:t>clk</a:t>
            </a:r>
            <a:r>
              <a:rPr lang="en-US" sz="2000" dirty="0">
                <a:solidFill>
                  <a:srgbClr val="0070C0"/>
                </a:solidFill>
              </a:rPr>
              <a:t> at the current simulation time</a:t>
            </a:r>
          </a:p>
        </p:txBody>
      </p:sp>
      <p:grpSp>
        <p:nvGrpSpPr>
          <p:cNvPr id="27652" name="Group 12"/>
          <p:cNvGrpSpPr>
            <a:grpSpLocks/>
          </p:cNvGrpSpPr>
          <p:nvPr/>
        </p:nvGrpSpPr>
        <p:grpSpPr bwMode="auto">
          <a:xfrm>
            <a:off x="5715000" y="1752600"/>
            <a:ext cx="1524000" cy="1447800"/>
            <a:chOff x="3456" y="1680"/>
            <a:chExt cx="960" cy="912"/>
          </a:xfrm>
        </p:grpSpPr>
        <p:sp>
          <p:nvSpPr>
            <p:cNvPr id="27653" name="Rectangle 4"/>
            <p:cNvSpPr>
              <a:spLocks noChangeArrowheads="1"/>
            </p:cNvSpPr>
            <p:nvPr/>
          </p:nvSpPr>
          <p:spPr bwMode="auto">
            <a:xfrm>
              <a:off x="3600" y="1680"/>
              <a:ext cx="672" cy="912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dirty="0"/>
                <a:t>D         Q</a:t>
              </a:r>
            </a:p>
            <a:p>
              <a:endParaRPr lang="en-US" dirty="0"/>
            </a:p>
            <a:p>
              <a:r>
                <a:rPr lang="en-US" dirty="0"/>
                <a:t>CLK</a:t>
              </a:r>
            </a:p>
          </p:txBody>
        </p:sp>
        <p:sp>
          <p:nvSpPr>
            <p:cNvPr id="27654" name="Line 6"/>
            <p:cNvSpPr>
              <a:spLocks noChangeShapeType="1"/>
            </p:cNvSpPr>
            <p:nvPr/>
          </p:nvSpPr>
          <p:spPr bwMode="auto">
            <a:xfrm>
              <a:off x="3456" y="1968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55" name="Line 7"/>
            <p:cNvSpPr>
              <a:spLocks noChangeShapeType="1"/>
            </p:cNvSpPr>
            <p:nvPr/>
          </p:nvSpPr>
          <p:spPr bwMode="auto">
            <a:xfrm>
              <a:off x="3456" y="2304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56" name="Line 8"/>
            <p:cNvSpPr>
              <a:spLocks noChangeShapeType="1"/>
            </p:cNvSpPr>
            <p:nvPr/>
          </p:nvSpPr>
          <p:spPr bwMode="auto">
            <a:xfrm flipH="1">
              <a:off x="4272" y="1968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57" name="Line 10"/>
            <p:cNvSpPr>
              <a:spLocks noChangeShapeType="1"/>
            </p:cNvSpPr>
            <p:nvPr/>
          </p:nvSpPr>
          <p:spPr bwMode="auto">
            <a:xfrm>
              <a:off x="3600" y="2256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58" name="Line 11"/>
            <p:cNvSpPr>
              <a:spLocks noChangeShapeType="1"/>
            </p:cNvSpPr>
            <p:nvPr/>
          </p:nvSpPr>
          <p:spPr bwMode="auto">
            <a:xfrm flipH="1">
              <a:off x="3600" y="2304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512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990600"/>
          </a:xfrm>
        </p:spPr>
        <p:txBody>
          <a:bodyPr/>
          <a:lstStyle/>
          <a:p>
            <a:r>
              <a:rPr lang="en-US" dirty="0" smtClean="0"/>
              <a:t>Alternative to sensitivity list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143000"/>
            <a:ext cx="8229600" cy="5410200"/>
          </a:xfrm>
        </p:spPr>
        <p:txBody>
          <a:bodyPr>
            <a:noAutofit/>
          </a:bodyPr>
          <a:lstStyle/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entity DFF is 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  port (D,CLK: in bit;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		  Q: out bit);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end DFF;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architecture behave of DFF is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begin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	process   -- no “sensitivity list”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	begin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>
                <a:solidFill>
                  <a:srgbClr val="FF0000"/>
                </a:solidFill>
              </a:rPr>
              <a:t>		wait on </a:t>
            </a:r>
            <a:r>
              <a:rPr lang="en-US" sz="2000" dirty="0" err="1">
                <a:solidFill>
                  <a:srgbClr val="FF0000"/>
                </a:solidFill>
              </a:rPr>
              <a:t>clk</a:t>
            </a:r>
            <a:r>
              <a:rPr lang="en-US" sz="2000" dirty="0">
                <a:solidFill>
                  <a:srgbClr val="FF0000"/>
                </a:solidFill>
              </a:rPr>
              <a:t>; -- suspend process until event on </a:t>
            </a:r>
            <a:r>
              <a:rPr lang="en-US" sz="2000" dirty="0" err="1">
                <a:solidFill>
                  <a:srgbClr val="FF0000"/>
                </a:solidFill>
              </a:rPr>
              <a:t>clk</a:t>
            </a:r>
            <a:endParaRPr lang="en-US" sz="2000" dirty="0">
              <a:solidFill>
                <a:srgbClr val="FF0000"/>
              </a:solidFill>
            </a:endParaRP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		if (</a:t>
            </a:r>
            <a:r>
              <a:rPr lang="en-US" sz="2000" dirty="0" err="1"/>
              <a:t>clk</a:t>
            </a:r>
            <a:r>
              <a:rPr lang="en-US" sz="2000" dirty="0"/>
              <a:t>=‘1’) then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		 	Q &lt;= D after 1 ns;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		end if;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	end process;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end;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US" sz="2000" dirty="0" smtClean="0">
                <a:solidFill>
                  <a:srgbClr val="0070C0"/>
                </a:solidFill>
              </a:rPr>
              <a:t>Other </a:t>
            </a:r>
            <a:r>
              <a:rPr lang="en-US" sz="2000" dirty="0">
                <a:solidFill>
                  <a:srgbClr val="0070C0"/>
                </a:solidFill>
              </a:rPr>
              <a:t>“wait” formats:  wait until (</a:t>
            </a:r>
            <a:r>
              <a:rPr lang="en-US" sz="2000" dirty="0" err="1">
                <a:solidFill>
                  <a:srgbClr val="0070C0"/>
                </a:solidFill>
              </a:rPr>
              <a:t>clk’event</a:t>
            </a:r>
            <a:r>
              <a:rPr lang="en-US" sz="2000" dirty="0">
                <a:solidFill>
                  <a:srgbClr val="0070C0"/>
                </a:solidFill>
              </a:rPr>
              <a:t> and </a:t>
            </a:r>
            <a:r>
              <a:rPr lang="en-US" sz="2000" dirty="0" err="1">
                <a:solidFill>
                  <a:srgbClr val="0070C0"/>
                </a:solidFill>
              </a:rPr>
              <a:t>clk</a:t>
            </a:r>
            <a:r>
              <a:rPr lang="en-US" sz="2000" dirty="0">
                <a:solidFill>
                  <a:srgbClr val="0070C0"/>
                </a:solidFill>
              </a:rPr>
              <a:t>=‘1</a:t>
            </a:r>
            <a:r>
              <a:rPr lang="en-US" sz="2000" dirty="0" smtClean="0">
                <a:solidFill>
                  <a:srgbClr val="0070C0"/>
                </a:solidFill>
              </a:rPr>
              <a:t>’);    wait </a:t>
            </a:r>
            <a:r>
              <a:rPr lang="en-US" sz="2000" dirty="0">
                <a:solidFill>
                  <a:srgbClr val="0070C0"/>
                </a:solidFill>
              </a:rPr>
              <a:t>for 20 ns;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US" sz="2000" dirty="0">
                <a:solidFill>
                  <a:srgbClr val="0070C0"/>
                </a:solidFill>
              </a:rPr>
              <a:t>Process executes endlessly if no sensitivity list or wait statement!</a:t>
            </a:r>
          </a:p>
        </p:txBody>
      </p:sp>
      <p:grpSp>
        <p:nvGrpSpPr>
          <p:cNvPr id="28676" name="Group 4"/>
          <p:cNvGrpSpPr>
            <a:grpSpLocks/>
          </p:cNvGrpSpPr>
          <p:nvPr/>
        </p:nvGrpSpPr>
        <p:grpSpPr bwMode="auto">
          <a:xfrm>
            <a:off x="5715000" y="1752600"/>
            <a:ext cx="1524000" cy="1447800"/>
            <a:chOff x="3456" y="1680"/>
            <a:chExt cx="960" cy="912"/>
          </a:xfrm>
        </p:grpSpPr>
        <p:sp>
          <p:nvSpPr>
            <p:cNvPr id="28677" name="Rectangle 5"/>
            <p:cNvSpPr>
              <a:spLocks noChangeArrowheads="1"/>
            </p:cNvSpPr>
            <p:nvPr/>
          </p:nvSpPr>
          <p:spPr bwMode="auto">
            <a:xfrm>
              <a:off x="3600" y="1680"/>
              <a:ext cx="672" cy="912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dirty="0"/>
                <a:t>D         Q</a:t>
              </a:r>
            </a:p>
            <a:p>
              <a:endParaRPr lang="en-US" dirty="0"/>
            </a:p>
            <a:p>
              <a:r>
                <a:rPr lang="en-US" dirty="0"/>
                <a:t>CLK</a:t>
              </a:r>
            </a:p>
          </p:txBody>
        </p:sp>
        <p:sp>
          <p:nvSpPr>
            <p:cNvPr id="28678" name="Line 6"/>
            <p:cNvSpPr>
              <a:spLocks noChangeShapeType="1"/>
            </p:cNvSpPr>
            <p:nvPr/>
          </p:nvSpPr>
          <p:spPr bwMode="auto">
            <a:xfrm>
              <a:off x="3456" y="1968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79" name="Line 7"/>
            <p:cNvSpPr>
              <a:spLocks noChangeShapeType="1"/>
            </p:cNvSpPr>
            <p:nvPr/>
          </p:nvSpPr>
          <p:spPr bwMode="auto">
            <a:xfrm>
              <a:off x="3456" y="2304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0" name="Line 8"/>
            <p:cNvSpPr>
              <a:spLocks noChangeShapeType="1"/>
            </p:cNvSpPr>
            <p:nvPr/>
          </p:nvSpPr>
          <p:spPr bwMode="auto">
            <a:xfrm flipH="1">
              <a:off x="4272" y="1968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1" name="Line 9"/>
            <p:cNvSpPr>
              <a:spLocks noChangeShapeType="1"/>
            </p:cNvSpPr>
            <p:nvPr/>
          </p:nvSpPr>
          <p:spPr bwMode="auto">
            <a:xfrm>
              <a:off x="3600" y="2256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2" name="Line 10"/>
            <p:cNvSpPr>
              <a:spLocks noChangeShapeType="1"/>
            </p:cNvSpPr>
            <p:nvPr/>
          </p:nvSpPr>
          <p:spPr bwMode="auto">
            <a:xfrm flipH="1">
              <a:off x="3600" y="2304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67010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r>
              <a:rPr lang="en-US" dirty="0" smtClean="0"/>
              <a:t>D latch vs. D flip-flop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143000"/>
            <a:ext cx="8229600" cy="5334000"/>
          </a:xfrm>
        </p:spPr>
        <p:txBody>
          <a:bodyPr>
            <a:noAutofit/>
          </a:bodyPr>
          <a:lstStyle/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/>
              <a:t>entity </a:t>
            </a:r>
            <a:r>
              <a:rPr lang="en-US" sz="2400" dirty="0" err="1"/>
              <a:t>Dlatch</a:t>
            </a:r>
            <a:r>
              <a:rPr lang="en-US" sz="2400" dirty="0"/>
              <a:t> is 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/>
              <a:t>  port (D,CLK: in bit;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/>
              <a:t>		  Q: out bit);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/>
              <a:t>end </a:t>
            </a:r>
            <a:r>
              <a:rPr lang="en-US" sz="2400" dirty="0" err="1"/>
              <a:t>Dlatch</a:t>
            </a:r>
            <a:r>
              <a:rPr lang="en-US" sz="2400" dirty="0"/>
              <a:t>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/>
              <a:t>architecture behave of </a:t>
            </a:r>
            <a:r>
              <a:rPr lang="en-US" sz="2400" dirty="0" err="1"/>
              <a:t>Dlatch</a:t>
            </a:r>
            <a:r>
              <a:rPr lang="en-US" sz="2400" dirty="0"/>
              <a:t> is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/>
              <a:t>begin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>
                <a:solidFill>
                  <a:srgbClr val="FF0000"/>
                </a:solidFill>
              </a:rPr>
              <a:t>	process(D, </a:t>
            </a:r>
            <a:r>
              <a:rPr lang="en-US" sz="2400" dirty="0" err="1">
                <a:solidFill>
                  <a:srgbClr val="FF0000"/>
                </a:solidFill>
              </a:rPr>
              <a:t>clk</a:t>
            </a:r>
            <a:r>
              <a:rPr lang="en-US" sz="2400" dirty="0">
                <a:solidFill>
                  <a:srgbClr val="FF0000"/>
                </a:solidFill>
              </a:rPr>
              <a:t>)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/>
              <a:t>	begin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/>
              <a:t>		if</a:t>
            </a:r>
            <a:r>
              <a:rPr lang="en-US" sz="2400" dirty="0">
                <a:solidFill>
                  <a:srgbClr val="FF0000"/>
                </a:solidFill>
              </a:rPr>
              <a:t> (</a:t>
            </a:r>
            <a:r>
              <a:rPr lang="en-US" sz="2400" dirty="0" err="1">
                <a:solidFill>
                  <a:srgbClr val="FF0000"/>
                </a:solidFill>
              </a:rPr>
              <a:t>clk</a:t>
            </a:r>
            <a:r>
              <a:rPr lang="en-US" sz="2400" dirty="0">
                <a:solidFill>
                  <a:srgbClr val="FF0000"/>
                </a:solidFill>
              </a:rPr>
              <a:t>=‘1’) </a:t>
            </a:r>
            <a:r>
              <a:rPr lang="en-US" sz="2400" dirty="0"/>
              <a:t>then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/>
              <a:t>		 	Q &lt;= D after 1 ns;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/>
              <a:t>		end if;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/>
              <a:t>	end process;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/>
              <a:t>end;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800" dirty="0" smtClean="0">
                <a:solidFill>
                  <a:srgbClr val="0070C0"/>
                </a:solidFill>
              </a:rPr>
              <a:t>-- For </a:t>
            </a:r>
            <a:r>
              <a:rPr lang="en-US" sz="1800" dirty="0">
                <a:solidFill>
                  <a:srgbClr val="0070C0"/>
                </a:solidFill>
              </a:rPr>
              <a:t>latch, Q changes whenever the latch is enabled by CLK=‘1</a:t>
            </a:r>
            <a:r>
              <a:rPr lang="en-US" sz="1800" dirty="0" smtClean="0">
                <a:solidFill>
                  <a:srgbClr val="0070C0"/>
                </a:solidFill>
              </a:rPr>
              <a:t>’ rather </a:t>
            </a:r>
            <a:r>
              <a:rPr lang="en-US" sz="1800" dirty="0">
                <a:solidFill>
                  <a:srgbClr val="0070C0"/>
                </a:solidFill>
              </a:rPr>
              <a:t>than being edge-triggered)</a:t>
            </a:r>
          </a:p>
        </p:txBody>
      </p:sp>
      <p:sp>
        <p:nvSpPr>
          <p:cNvPr id="29700" name="Rectangle 5"/>
          <p:cNvSpPr>
            <a:spLocks noChangeArrowheads="1"/>
          </p:cNvSpPr>
          <p:nvPr/>
        </p:nvSpPr>
        <p:spPr bwMode="auto">
          <a:xfrm>
            <a:off x="5867400" y="1752600"/>
            <a:ext cx="1066800" cy="1447800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en-US"/>
              <a:t>D         Q</a:t>
            </a:r>
          </a:p>
          <a:p>
            <a:endParaRPr lang="en-US"/>
          </a:p>
          <a:p>
            <a:r>
              <a:rPr lang="en-US"/>
              <a:t>CLK</a:t>
            </a:r>
          </a:p>
        </p:txBody>
      </p:sp>
      <p:sp>
        <p:nvSpPr>
          <p:cNvPr id="29701" name="Line 6"/>
          <p:cNvSpPr>
            <a:spLocks noChangeShapeType="1"/>
          </p:cNvSpPr>
          <p:nvPr/>
        </p:nvSpPr>
        <p:spPr bwMode="auto">
          <a:xfrm>
            <a:off x="5638800" y="2209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2" name="Line 7"/>
          <p:cNvSpPr>
            <a:spLocks noChangeShapeType="1"/>
          </p:cNvSpPr>
          <p:nvPr/>
        </p:nvSpPr>
        <p:spPr bwMode="auto">
          <a:xfrm>
            <a:off x="5638800" y="27432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3" name="Line 8"/>
          <p:cNvSpPr>
            <a:spLocks noChangeShapeType="1"/>
          </p:cNvSpPr>
          <p:nvPr/>
        </p:nvSpPr>
        <p:spPr bwMode="auto">
          <a:xfrm flipH="1">
            <a:off x="6934200" y="2209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591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Defining a “register” for an RTL model (not gate-level)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95400"/>
            <a:ext cx="8229600" cy="5334000"/>
          </a:xfrm>
        </p:spPr>
        <p:txBody>
          <a:bodyPr>
            <a:normAutofit/>
          </a:bodyPr>
          <a:lstStyle/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entity Reg8 is 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  port (D: in </a:t>
            </a:r>
            <a:r>
              <a:rPr lang="en-US" sz="2000" dirty="0" err="1"/>
              <a:t>bit_vector</a:t>
            </a:r>
            <a:r>
              <a:rPr lang="en-US" sz="2000" dirty="0"/>
              <a:t>(0 to 7</a:t>
            </a:r>
            <a:r>
              <a:rPr lang="en-US" sz="2000" dirty="0" smtClean="0"/>
              <a:t>);</a:t>
            </a:r>
            <a:endParaRPr lang="en-US" sz="2000" dirty="0"/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	      Q: out </a:t>
            </a:r>
            <a:r>
              <a:rPr lang="en-US" sz="2000" dirty="0" err="1"/>
              <a:t>bit_vector</a:t>
            </a:r>
            <a:r>
              <a:rPr lang="en-US" sz="2000" dirty="0"/>
              <a:t>(0 to 7)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	      LD: in bit);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end Reg8;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architecture behave of Reg8 is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begin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	process(LD) 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	begin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		if (</a:t>
            </a:r>
            <a:r>
              <a:rPr lang="en-US" sz="2000" dirty="0" err="1"/>
              <a:t>LD’event</a:t>
            </a:r>
            <a:r>
              <a:rPr lang="en-US" sz="2000" dirty="0"/>
              <a:t> and LD=‘1’) then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		 	Q &lt;= D after 1 ns;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		end if;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	end process;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end;</a:t>
            </a:r>
          </a:p>
          <a:p>
            <a:pPr marL="274320" indent="-274320" algn="ctr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>
                <a:solidFill>
                  <a:srgbClr val="0070C0"/>
                </a:solidFill>
              </a:rPr>
              <a:t>D </a:t>
            </a:r>
            <a:r>
              <a:rPr lang="en-US" sz="2000" dirty="0">
                <a:solidFill>
                  <a:srgbClr val="0070C0"/>
                </a:solidFill>
              </a:rPr>
              <a:t>and Q </a:t>
            </a:r>
            <a:r>
              <a:rPr lang="en-US" sz="2000" dirty="0" smtClean="0">
                <a:solidFill>
                  <a:srgbClr val="0070C0"/>
                </a:solidFill>
              </a:rPr>
              <a:t>can be </a:t>
            </a:r>
            <a:r>
              <a:rPr lang="en-US" sz="2000" dirty="0">
                <a:solidFill>
                  <a:srgbClr val="0070C0"/>
                </a:solidFill>
              </a:rPr>
              <a:t>any abstract data type</a:t>
            </a:r>
          </a:p>
        </p:txBody>
      </p:sp>
      <p:sp>
        <p:nvSpPr>
          <p:cNvPr id="30724" name="Rectangle 11"/>
          <p:cNvSpPr>
            <a:spLocks noChangeArrowheads="1"/>
          </p:cNvSpPr>
          <p:nvPr/>
        </p:nvSpPr>
        <p:spPr bwMode="auto">
          <a:xfrm>
            <a:off x="5257800" y="2667000"/>
            <a:ext cx="2286000" cy="990600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7" name="Text Box 15"/>
          <p:cNvSpPr txBox="1">
            <a:spLocks noChangeArrowheads="1"/>
          </p:cNvSpPr>
          <p:nvPr/>
        </p:nvSpPr>
        <p:spPr bwMode="auto">
          <a:xfrm>
            <a:off x="5867400" y="1981200"/>
            <a:ext cx="1073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D(0 to 7)</a:t>
            </a:r>
          </a:p>
        </p:txBody>
      </p:sp>
      <p:sp>
        <p:nvSpPr>
          <p:cNvPr id="30728" name="Line 16"/>
          <p:cNvSpPr>
            <a:spLocks noChangeShapeType="1"/>
          </p:cNvSpPr>
          <p:nvPr/>
        </p:nvSpPr>
        <p:spPr bwMode="auto">
          <a:xfrm>
            <a:off x="5257800" y="3048000"/>
            <a:ext cx="152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9" name="Line 17"/>
          <p:cNvSpPr>
            <a:spLocks noChangeShapeType="1"/>
          </p:cNvSpPr>
          <p:nvPr/>
        </p:nvSpPr>
        <p:spPr bwMode="auto">
          <a:xfrm flipH="1">
            <a:off x="5257800" y="3124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2" name="Text Box 20"/>
          <p:cNvSpPr txBox="1">
            <a:spLocks noChangeArrowheads="1"/>
          </p:cNvSpPr>
          <p:nvPr/>
        </p:nvSpPr>
        <p:spPr bwMode="auto">
          <a:xfrm>
            <a:off x="5867400" y="3900488"/>
            <a:ext cx="1085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Q(0 to 7)</a:t>
            </a:r>
          </a:p>
        </p:txBody>
      </p:sp>
      <p:sp>
        <p:nvSpPr>
          <p:cNvPr id="30733" name="Line 21"/>
          <p:cNvSpPr>
            <a:spLocks noChangeShapeType="1"/>
          </p:cNvSpPr>
          <p:nvPr/>
        </p:nvSpPr>
        <p:spPr bwMode="auto">
          <a:xfrm>
            <a:off x="4953000" y="31242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4" name="Text Box 22"/>
          <p:cNvSpPr txBox="1">
            <a:spLocks noChangeArrowheads="1"/>
          </p:cNvSpPr>
          <p:nvPr/>
        </p:nvSpPr>
        <p:spPr bwMode="auto">
          <a:xfrm>
            <a:off x="4556125" y="2932113"/>
            <a:ext cx="476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LD</a:t>
            </a:r>
          </a:p>
        </p:txBody>
      </p:sp>
      <p:sp>
        <p:nvSpPr>
          <p:cNvPr id="2" name="Down Arrow 1"/>
          <p:cNvSpPr/>
          <p:nvPr/>
        </p:nvSpPr>
        <p:spPr>
          <a:xfrm>
            <a:off x="6248400" y="2347913"/>
            <a:ext cx="228600" cy="3190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own Arrow 15"/>
          <p:cNvSpPr/>
          <p:nvPr/>
        </p:nvSpPr>
        <p:spPr>
          <a:xfrm>
            <a:off x="6296025" y="3657600"/>
            <a:ext cx="228600" cy="3190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04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Synchronous vs. Asynchronous </a:t>
            </a:r>
            <a:br>
              <a:rPr lang="en-US" dirty="0"/>
            </a:br>
            <a:r>
              <a:rPr lang="en-US" dirty="0"/>
              <a:t>Flip-Flop Inputs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95400"/>
            <a:ext cx="8229600" cy="4953000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800" dirty="0"/>
              <a:t>entity DFF is 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800" dirty="0"/>
              <a:t>  port (D,CLK: in bit;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800" dirty="0"/>
              <a:t>           PRE,CLR: in bit;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800" dirty="0"/>
              <a:t>	      Q: out bit);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800" dirty="0"/>
              <a:t>end DFF;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800" dirty="0"/>
              <a:t>architecture behave of DFF is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800" dirty="0"/>
              <a:t>begin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800" dirty="0"/>
              <a:t>	process(</a:t>
            </a:r>
            <a:r>
              <a:rPr lang="en-US" sz="1800" dirty="0" err="1"/>
              <a:t>clk,PRE,CLR</a:t>
            </a:r>
            <a:r>
              <a:rPr lang="en-US" sz="1800" dirty="0"/>
              <a:t>)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800" dirty="0"/>
              <a:t>	begin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800" dirty="0"/>
              <a:t>		if (CLR=‘0’) then </a:t>
            </a:r>
            <a:r>
              <a:rPr lang="en-US" sz="1800" dirty="0">
                <a:solidFill>
                  <a:srgbClr val="0070C0"/>
                </a:solidFill>
              </a:rPr>
              <a:t> -- CLR has precedence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800" dirty="0"/>
              <a:t>		    Q &lt;= ‘0’ after 1 ns;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800" dirty="0"/>
              <a:t>		</a:t>
            </a:r>
            <a:r>
              <a:rPr lang="en-US" sz="1800" dirty="0" err="1"/>
              <a:t>elsif</a:t>
            </a:r>
            <a:r>
              <a:rPr lang="en-US" sz="1800" dirty="0"/>
              <a:t> (PRE=‘0’) then</a:t>
            </a:r>
            <a:r>
              <a:rPr lang="en-US" sz="1800" dirty="0">
                <a:solidFill>
                  <a:srgbClr val="0070C0"/>
                </a:solidFill>
              </a:rPr>
              <a:t>  -- Then PRE has precedence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800" dirty="0"/>
              <a:t>		    Q &lt;= ‘1’ after 1 ns;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800" dirty="0"/>
              <a:t>		</a:t>
            </a:r>
            <a:r>
              <a:rPr lang="en-US" sz="1800" dirty="0" err="1"/>
              <a:t>elsif</a:t>
            </a:r>
            <a:r>
              <a:rPr lang="en-US" sz="1800" dirty="0"/>
              <a:t> (</a:t>
            </a:r>
            <a:r>
              <a:rPr lang="en-US" sz="1800" dirty="0" err="1"/>
              <a:t>clk’event</a:t>
            </a:r>
            <a:r>
              <a:rPr lang="en-US" sz="1800" dirty="0"/>
              <a:t> and </a:t>
            </a:r>
            <a:r>
              <a:rPr lang="en-US" sz="1800" dirty="0" err="1"/>
              <a:t>clk</a:t>
            </a:r>
            <a:r>
              <a:rPr lang="en-US" sz="1800" dirty="0"/>
              <a:t>=‘1’) then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800" dirty="0"/>
              <a:t>		    Q &lt;= D after 1 ns; </a:t>
            </a:r>
            <a:r>
              <a:rPr lang="en-US" sz="1800" dirty="0">
                <a:solidFill>
                  <a:srgbClr val="0070C0"/>
                </a:solidFill>
              </a:rPr>
              <a:t>-- Only if CLR=PRE=‘1’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800" dirty="0"/>
              <a:t>		end if;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800" dirty="0"/>
              <a:t>	end process;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800" dirty="0"/>
              <a:t>end;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1800" dirty="0"/>
          </a:p>
        </p:txBody>
      </p:sp>
      <p:grpSp>
        <p:nvGrpSpPr>
          <p:cNvPr id="31748" name="Group 4"/>
          <p:cNvGrpSpPr>
            <a:grpSpLocks/>
          </p:cNvGrpSpPr>
          <p:nvPr/>
        </p:nvGrpSpPr>
        <p:grpSpPr bwMode="auto">
          <a:xfrm>
            <a:off x="6248400" y="1905000"/>
            <a:ext cx="1524000" cy="1447800"/>
            <a:chOff x="3456" y="1680"/>
            <a:chExt cx="960" cy="912"/>
          </a:xfrm>
        </p:grpSpPr>
        <p:sp>
          <p:nvSpPr>
            <p:cNvPr id="31753" name="Rectangle 5"/>
            <p:cNvSpPr>
              <a:spLocks noChangeArrowheads="1"/>
            </p:cNvSpPr>
            <p:nvPr/>
          </p:nvSpPr>
          <p:spPr bwMode="auto">
            <a:xfrm>
              <a:off x="3600" y="1680"/>
              <a:ext cx="672" cy="912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dirty="0"/>
                <a:t>    CLR</a:t>
              </a:r>
            </a:p>
            <a:p>
              <a:r>
                <a:rPr lang="en-US" dirty="0"/>
                <a:t>D         Q</a:t>
              </a:r>
            </a:p>
            <a:p>
              <a:endParaRPr lang="en-US" dirty="0"/>
            </a:p>
            <a:p>
              <a:r>
                <a:rPr lang="en-US" dirty="0"/>
                <a:t>CLK</a:t>
              </a:r>
            </a:p>
            <a:p>
              <a:r>
                <a:rPr lang="en-US" dirty="0"/>
                <a:t>    PRE</a:t>
              </a:r>
            </a:p>
          </p:txBody>
        </p:sp>
        <p:sp>
          <p:nvSpPr>
            <p:cNvPr id="31754" name="Line 6"/>
            <p:cNvSpPr>
              <a:spLocks noChangeShapeType="1"/>
            </p:cNvSpPr>
            <p:nvPr/>
          </p:nvSpPr>
          <p:spPr bwMode="auto">
            <a:xfrm>
              <a:off x="3456" y="1968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5" name="Line 7"/>
            <p:cNvSpPr>
              <a:spLocks noChangeShapeType="1"/>
            </p:cNvSpPr>
            <p:nvPr/>
          </p:nvSpPr>
          <p:spPr bwMode="auto">
            <a:xfrm>
              <a:off x="3456" y="2304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6" name="Line 8"/>
            <p:cNvSpPr>
              <a:spLocks noChangeShapeType="1"/>
            </p:cNvSpPr>
            <p:nvPr/>
          </p:nvSpPr>
          <p:spPr bwMode="auto">
            <a:xfrm flipH="1">
              <a:off x="4272" y="1968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7" name="Line 9"/>
            <p:cNvSpPr>
              <a:spLocks noChangeShapeType="1"/>
            </p:cNvSpPr>
            <p:nvPr/>
          </p:nvSpPr>
          <p:spPr bwMode="auto">
            <a:xfrm>
              <a:off x="3600" y="2256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8" name="Line 10"/>
            <p:cNvSpPr>
              <a:spLocks noChangeShapeType="1"/>
            </p:cNvSpPr>
            <p:nvPr/>
          </p:nvSpPr>
          <p:spPr bwMode="auto">
            <a:xfrm flipH="1">
              <a:off x="3600" y="2304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749" name="Line 11"/>
          <p:cNvSpPr>
            <a:spLocks noChangeShapeType="1"/>
          </p:cNvSpPr>
          <p:nvPr/>
        </p:nvSpPr>
        <p:spPr bwMode="auto">
          <a:xfrm flipV="1">
            <a:off x="7010400" y="3429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0" name="Line 12"/>
          <p:cNvSpPr>
            <a:spLocks noChangeShapeType="1"/>
          </p:cNvSpPr>
          <p:nvPr/>
        </p:nvSpPr>
        <p:spPr bwMode="auto">
          <a:xfrm>
            <a:off x="7010400" y="1600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1" name="Oval 13"/>
          <p:cNvSpPr>
            <a:spLocks noChangeArrowheads="1"/>
          </p:cNvSpPr>
          <p:nvPr/>
        </p:nvSpPr>
        <p:spPr bwMode="auto">
          <a:xfrm>
            <a:off x="6934200" y="3352800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2" name="Oval 14"/>
          <p:cNvSpPr>
            <a:spLocks noChangeArrowheads="1"/>
          </p:cNvSpPr>
          <p:nvPr/>
        </p:nvSpPr>
        <p:spPr bwMode="auto">
          <a:xfrm>
            <a:off x="6934200" y="1752600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46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a “variable” to describe sequential behavior within a process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229600" cy="45561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err="1" smtClean="0"/>
              <a:t>cnt</a:t>
            </a:r>
            <a:r>
              <a:rPr lang="en-US" sz="2400" dirty="0" smtClean="0"/>
              <a:t>: process(</a:t>
            </a:r>
            <a:r>
              <a:rPr lang="en-US" sz="2400" dirty="0" err="1" smtClean="0"/>
              <a:t>clk</a:t>
            </a:r>
            <a:r>
              <a:rPr lang="en-US" sz="2400" dirty="0" smtClean="0"/>
              <a:t>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	</a:t>
            </a:r>
            <a:r>
              <a:rPr lang="en-US" sz="2400" dirty="0" smtClean="0">
                <a:solidFill>
                  <a:srgbClr val="FF0000"/>
                </a:solidFill>
              </a:rPr>
              <a:t>variable count: integer; </a:t>
            </a:r>
            <a:r>
              <a:rPr lang="en-US" sz="2400" dirty="0" smtClean="0">
                <a:solidFill>
                  <a:srgbClr val="FFFF00"/>
                </a:solidFill>
              </a:rPr>
              <a:t>   </a:t>
            </a:r>
            <a:r>
              <a:rPr lang="en-US" sz="2400" dirty="0" smtClean="0">
                <a:solidFill>
                  <a:srgbClr val="0070C0"/>
                </a:solidFill>
              </a:rPr>
              <a:t>-- internal counter state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   begin                                 </a:t>
            </a:r>
            <a:r>
              <a:rPr lang="en-US" sz="2400" dirty="0" smtClean="0">
                <a:solidFill>
                  <a:srgbClr val="0070C0"/>
                </a:solidFill>
              </a:rPr>
              <a:t> -- valid only in a process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	if </a:t>
            </a:r>
            <a:r>
              <a:rPr lang="en-US" sz="2400" dirty="0" err="1" smtClean="0"/>
              <a:t>clk</a:t>
            </a:r>
            <a:r>
              <a:rPr lang="en-US" sz="2400" dirty="0" smtClean="0"/>
              <a:t>=‘1’ and </a:t>
            </a:r>
            <a:r>
              <a:rPr lang="en-US" sz="2400" dirty="0" err="1" smtClean="0"/>
              <a:t>clk’event</a:t>
            </a:r>
            <a:r>
              <a:rPr lang="en-US" sz="2400" dirty="0" smtClean="0"/>
              <a:t> then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	   if </a:t>
            </a:r>
            <a:r>
              <a:rPr lang="en-US" sz="2400" dirty="0" err="1" smtClean="0"/>
              <a:t>ld</a:t>
            </a:r>
            <a:r>
              <a:rPr lang="en-US" sz="2400" dirty="0" smtClean="0"/>
              <a:t>=‘1’ then                </a:t>
            </a:r>
            <a:r>
              <a:rPr lang="en-US" sz="2400" dirty="0" smtClean="0">
                <a:solidFill>
                  <a:srgbClr val="0070C0"/>
                </a:solidFill>
              </a:rPr>
              <a:t>-- “</a:t>
            </a:r>
            <a:r>
              <a:rPr lang="en-US" sz="2400" dirty="0" err="1" smtClean="0">
                <a:solidFill>
                  <a:srgbClr val="0070C0"/>
                </a:solidFill>
              </a:rPr>
              <a:t>to_integer</a:t>
            </a:r>
            <a:r>
              <a:rPr lang="en-US" sz="2400" dirty="0" smtClean="0">
                <a:solidFill>
                  <a:srgbClr val="0070C0"/>
                </a:solidFill>
              </a:rPr>
              <a:t>” must be supplied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		</a:t>
            </a:r>
            <a:r>
              <a:rPr lang="en-US" sz="2400" dirty="0" smtClean="0">
                <a:solidFill>
                  <a:srgbClr val="FF0000"/>
                </a:solidFill>
              </a:rPr>
              <a:t>count := </a:t>
            </a:r>
            <a:r>
              <a:rPr lang="en-US" sz="2400" dirty="0" err="1" smtClean="0">
                <a:solidFill>
                  <a:srgbClr val="FF0000"/>
                </a:solidFill>
              </a:rPr>
              <a:t>to_integer</a:t>
            </a:r>
            <a:r>
              <a:rPr lang="en-US" sz="2400" dirty="0" smtClean="0">
                <a:solidFill>
                  <a:srgbClr val="FF0000"/>
                </a:solidFill>
              </a:rPr>
              <a:t>(Din);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	   </a:t>
            </a:r>
            <a:r>
              <a:rPr lang="en-US" sz="2400" dirty="0" err="1" smtClean="0"/>
              <a:t>elsif</a:t>
            </a:r>
            <a:r>
              <a:rPr lang="en-US" sz="2400" dirty="0" smtClean="0"/>
              <a:t> </a:t>
            </a:r>
            <a:r>
              <a:rPr lang="en-US" sz="2400" dirty="0" err="1" smtClean="0"/>
              <a:t>cnt</a:t>
            </a:r>
            <a:r>
              <a:rPr lang="en-US" sz="2400" dirty="0" smtClean="0"/>
              <a:t>=‘1’ then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			count := count + 1;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	   end if;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	end if;                    </a:t>
            </a:r>
            <a:r>
              <a:rPr lang="en-US" sz="2400" dirty="0" smtClean="0">
                <a:solidFill>
                  <a:srgbClr val="0070C0"/>
                </a:solidFill>
              </a:rPr>
              <a:t> -- “</a:t>
            </a:r>
            <a:r>
              <a:rPr lang="en-US" sz="2400" dirty="0" err="1" smtClean="0">
                <a:solidFill>
                  <a:srgbClr val="0070C0"/>
                </a:solidFill>
              </a:rPr>
              <a:t>to_bitvector</a:t>
            </a:r>
            <a:r>
              <a:rPr lang="en-US" sz="2400" dirty="0" smtClean="0">
                <a:solidFill>
                  <a:srgbClr val="0070C0"/>
                </a:solidFill>
              </a:rPr>
              <a:t>” must be supplied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		</a:t>
            </a:r>
            <a:r>
              <a:rPr lang="en-US" sz="2400" dirty="0" err="1" smtClean="0">
                <a:solidFill>
                  <a:srgbClr val="FF0000"/>
                </a:solidFill>
              </a:rPr>
              <a:t>Dout</a:t>
            </a:r>
            <a:r>
              <a:rPr lang="en-US" sz="2400" dirty="0" smtClean="0">
                <a:solidFill>
                  <a:srgbClr val="FF0000"/>
                </a:solidFill>
              </a:rPr>
              <a:t> &lt;= </a:t>
            </a:r>
            <a:r>
              <a:rPr lang="en-US" sz="2400" dirty="0" err="1" smtClean="0">
                <a:solidFill>
                  <a:srgbClr val="FF0000"/>
                </a:solidFill>
              </a:rPr>
              <a:t>to_bitvector</a:t>
            </a:r>
            <a:r>
              <a:rPr lang="en-US" sz="2400" dirty="0" smtClean="0">
                <a:solidFill>
                  <a:srgbClr val="FF0000"/>
                </a:solidFill>
              </a:rPr>
              <a:t>(count);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 end process;</a:t>
            </a:r>
          </a:p>
        </p:txBody>
      </p:sp>
    </p:spTree>
    <p:extLst>
      <p:ext uri="{BB962C8B-B14F-4D97-AF65-F5344CB8AC3E}">
        <p14:creationId xmlns:p14="http://schemas.microsoft.com/office/powerpoint/2010/main" val="1457759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Hardware Description Languages</a:t>
            </a:r>
          </a:p>
        </p:txBody>
      </p:sp>
      <p:sp>
        <p:nvSpPr>
          <p:cNvPr id="11267" name="Rectangle 5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b="1" smtClean="0">
                <a:solidFill>
                  <a:srgbClr val="C00000"/>
                </a:solidFill>
              </a:rPr>
              <a:t>VHDL</a:t>
            </a:r>
            <a:r>
              <a:rPr lang="en-US" sz="2800" smtClean="0">
                <a:solidFill>
                  <a:srgbClr val="00B050"/>
                </a:solidFill>
              </a:rPr>
              <a:t> </a:t>
            </a:r>
            <a:r>
              <a:rPr lang="en-US" sz="2800" smtClean="0"/>
              <a:t>= VHSIC Hardware Description Language 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en-US" sz="2800" smtClean="0"/>
              <a:t>         (VHSIC = Very High Speed Integrated Circuits)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Developed by DOD from 1983 – based on ADA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IEEE Standard 1076-1987/1993/2002/2008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Based on the ADA language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b="1" smtClean="0">
                <a:solidFill>
                  <a:srgbClr val="C00000"/>
                </a:solidFill>
              </a:rPr>
              <a:t>Verilog</a:t>
            </a:r>
            <a:r>
              <a:rPr lang="en-US" sz="2800" smtClean="0"/>
              <a:t> – created in 1984 by Philip Moorby of Gateway Design Automation (merged with Cadence)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IEEE Standard 1364-1995/2001/2005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Based on the C language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IEEE P1800 “System Verilog” in voting stage &amp; will be merged with 1364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Modeling Finite State Machines (Synchronous Sequential Circuits)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371600"/>
            <a:ext cx="8229600" cy="5029200"/>
          </a:xfrm>
        </p:spPr>
        <p:txBody>
          <a:bodyPr/>
          <a:lstStyle/>
          <a:p>
            <a:pPr marL="609600" indent="-609600"/>
            <a:r>
              <a:rPr lang="en-US" sz="2800" dirty="0" smtClean="0"/>
              <a:t>FSM design &amp; synthesis process:</a:t>
            </a:r>
          </a:p>
          <a:p>
            <a:pPr marL="1376363" lvl="1" indent="-517525">
              <a:buFontTx/>
              <a:buAutoNum type="arabicPeriod"/>
            </a:pPr>
            <a:r>
              <a:rPr lang="en-US" sz="2400" dirty="0" smtClean="0">
                <a:solidFill>
                  <a:srgbClr val="0070C0"/>
                </a:solidFill>
              </a:rPr>
              <a:t>Design state diagram (behavior)</a:t>
            </a:r>
          </a:p>
          <a:p>
            <a:pPr marL="1376363" lvl="1" indent="-517525">
              <a:buFontTx/>
              <a:buAutoNum type="arabicPeriod"/>
            </a:pPr>
            <a:r>
              <a:rPr lang="en-US" sz="2400" dirty="0" smtClean="0">
                <a:solidFill>
                  <a:srgbClr val="0070C0"/>
                </a:solidFill>
              </a:rPr>
              <a:t>Derive state table</a:t>
            </a:r>
          </a:p>
          <a:p>
            <a:pPr marL="1376363" lvl="1" indent="-517525">
              <a:buFontTx/>
              <a:buAutoNum type="arabicPeriod"/>
            </a:pPr>
            <a:r>
              <a:rPr lang="en-US" sz="2400" dirty="0" smtClean="0">
                <a:solidFill>
                  <a:srgbClr val="0070C0"/>
                </a:solidFill>
              </a:rPr>
              <a:t>Reduce state table</a:t>
            </a:r>
          </a:p>
          <a:p>
            <a:pPr marL="1376363" lvl="1" indent="-517525">
              <a:buFontTx/>
              <a:buAutoNum type="arabicPeriod"/>
            </a:pPr>
            <a:r>
              <a:rPr lang="en-US" sz="2400" dirty="0" smtClean="0">
                <a:solidFill>
                  <a:srgbClr val="0070C0"/>
                </a:solidFill>
              </a:rPr>
              <a:t>Choose a state assignment</a:t>
            </a:r>
          </a:p>
          <a:p>
            <a:pPr marL="1376363" lvl="1" indent="-517525">
              <a:buFontTx/>
              <a:buAutoNum type="arabicPeriod"/>
            </a:pPr>
            <a:r>
              <a:rPr lang="en-US" sz="2400" dirty="0" smtClean="0">
                <a:solidFill>
                  <a:srgbClr val="0070C0"/>
                </a:solidFill>
              </a:rPr>
              <a:t>Derive output equations</a:t>
            </a:r>
          </a:p>
          <a:p>
            <a:pPr marL="1376363" lvl="1" indent="-517525">
              <a:buFontTx/>
              <a:buAutoNum type="arabicPeriod"/>
            </a:pPr>
            <a:r>
              <a:rPr lang="en-US" sz="2400" dirty="0" smtClean="0">
                <a:solidFill>
                  <a:srgbClr val="0070C0"/>
                </a:solidFill>
              </a:rPr>
              <a:t>Derive flip-flop excitation equations</a:t>
            </a:r>
          </a:p>
          <a:p>
            <a:pPr marL="609600" indent="-609600"/>
            <a:r>
              <a:rPr lang="en-US" sz="2800" dirty="0" smtClean="0"/>
              <a:t>Synthesis steps 2-6 can be automated, given the state diagram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68580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Synchronous Sequential Circuit Model</a:t>
            </a:r>
          </a:p>
        </p:txBody>
      </p:sp>
      <p:sp>
        <p:nvSpPr>
          <p:cNvPr id="35843" name="Rectangle 5"/>
          <p:cNvSpPr>
            <a:spLocks noChangeArrowheads="1"/>
          </p:cNvSpPr>
          <p:nvPr/>
        </p:nvSpPr>
        <p:spPr bwMode="auto">
          <a:xfrm>
            <a:off x="3505200" y="1295400"/>
            <a:ext cx="2057400" cy="1905000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n-US"/>
              <a:t>Comb.</a:t>
            </a:r>
          </a:p>
          <a:p>
            <a:pPr algn="ctr"/>
            <a:r>
              <a:rPr lang="en-US"/>
              <a:t>Logic</a:t>
            </a:r>
          </a:p>
        </p:txBody>
      </p:sp>
      <p:sp>
        <p:nvSpPr>
          <p:cNvPr id="35844" name="Rectangle 6"/>
          <p:cNvSpPr>
            <a:spLocks noChangeArrowheads="1"/>
          </p:cNvSpPr>
          <p:nvPr/>
        </p:nvSpPr>
        <p:spPr bwMode="auto">
          <a:xfrm>
            <a:off x="4191000" y="3733800"/>
            <a:ext cx="838200" cy="1066800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n-US"/>
              <a:t>FFs</a:t>
            </a:r>
          </a:p>
        </p:txBody>
      </p:sp>
      <p:sp>
        <p:nvSpPr>
          <p:cNvPr id="35845" name="Line 7"/>
          <p:cNvSpPr>
            <a:spLocks noChangeShapeType="1"/>
          </p:cNvSpPr>
          <p:nvPr/>
        </p:nvSpPr>
        <p:spPr bwMode="auto">
          <a:xfrm>
            <a:off x="2362200" y="1676400"/>
            <a:ext cx="1143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6" name="Line 8"/>
          <p:cNvSpPr>
            <a:spLocks noChangeShapeType="1"/>
          </p:cNvSpPr>
          <p:nvPr/>
        </p:nvSpPr>
        <p:spPr bwMode="auto">
          <a:xfrm>
            <a:off x="5562600" y="1752600"/>
            <a:ext cx="1143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7" name="Line 9"/>
          <p:cNvSpPr>
            <a:spLocks noChangeShapeType="1"/>
          </p:cNvSpPr>
          <p:nvPr/>
        </p:nvSpPr>
        <p:spPr bwMode="auto">
          <a:xfrm>
            <a:off x="2971800" y="2743200"/>
            <a:ext cx="533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8" name="Line 10"/>
          <p:cNvSpPr>
            <a:spLocks noChangeShapeType="1"/>
          </p:cNvSpPr>
          <p:nvPr/>
        </p:nvSpPr>
        <p:spPr bwMode="auto">
          <a:xfrm>
            <a:off x="2971800" y="2743200"/>
            <a:ext cx="0" cy="152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9" name="Line 11"/>
          <p:cNvSpPr>
            <a:spLocks noChangeShapeType="1"/>
          </p:cNvSpPr>
          <p:nvPr/>
        </p:nvSpPr>
        <p:spPr bwMode="auto">
          <a:xfrm>
            <a:off x="2971800" y="4267200"/>
            <a:ext cx="1219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0" name="Line 12"/>
          <p:cNvSpPr>
            <a:spLocks noChangeShapeType="1"/>
          </p:cNvSpPr>
          <p:nvPr/>
        </p:nvSpPr>
        <p:spPr bwMode="auto">
          <a:xfrm flipH="1">
            <a:off x="5029200" y="4267200"/>
            <a:ext cx="990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1" name="Line 13"/>
          <p:cNvSpPr>
            <a:spLocks noChangeShapeType="1"/>
          </p:cNvSpPr>
          <p:nvPr/>
        </p:nvSpPr>
        <p:spPr bwMode="auto">
          <a:xfrm>
            <a:off x="6019800" y="2743200"/>
            <a:ext cx="0" cy="152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2" name="Line 14"/>
          <p:cNvSpPr>
            <a:spLocks noChangeShapeType="1"/>
          </p:cNvSpPr>
          <p:nvPr/>
        </p:nvSpPr>
        <p:spPr bwMode="auto">
          <a:xfrm>
            <a:off x="5562600" y="27432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3" name="Text Box 17"/>
          <p:cNvSpPr txBox="1">
            <a:spLocks noChangeArrowheads="1"/>
          </p:cNvSpPr>
          <p:nvPr/>
        </p:nvSpPr>
        <p:spPr bwMode="auto">
          <a:xfrm>
            <a:off x="1371600" y="1371600"/>
            <a:ext cx="8064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US"/>
              <a:t>Inputs</a:t>
            </a:r>
          </a:p>
          <a:p>
            <a:pPr algn="ctr"/>
            <a:r>
              <a:rPr lang="en-US"/>
              <a:t>x</a:t>
            </a:r>
          </a:p>
        </p:txBody>
      </p:sp>
      <p:sp>
        <p:nvSpPr>
          <p:cNvPr id="35854" name="Text Box 18"/>
          <p:cNvSpPr txBox="1">
            <a:spLocks noChangeArrowheads="1"/>
          </p:cNvSpPr>
          <p:nvPr/>
        </p:nvSpPr>
        <p:spPr bwMode="auto">
          <a:xfrm>
            <a:off x="6781800" y="1447800"/>
            <a:ext cx="9842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US"/>
              <a:t>Outputs</a:t>
            </a:r>
          </a:p>
          <a:p>
            <a:pPr algn="ctr"/>
            <a:r>
              <a:rPr lang="en-US"/>
              <a:t>z</a:t>
            </a:r>
          </a:p>
        </p:txBody>
      </p:sp>
      <p:sp>
        <p:nvSpPr>
          <p:cNvPr id="35855" name="Text Box 19"/>
          <p:cNvSpPr txBox="1">
            <a:spLocks noChangeArrowheads="1"/>
          </p:cNvSpPr>
          <p:nvPr/>
        </p:nvSpPr>
        <p:spPr bwMode="auto">
          <a:xfrm>
            <a:off x="6096000" y="2971800"/>
            <a:ext cx="1250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US"/>
              <a:t>Next State</a:t>
            </a:r>
          </a:p>
          <a:p>
            <a:pPr algn="ctr"/>
            <a:r>
              <a:rPr lang="en-US"/>
              <a:t>Y</a:t>
            </a:r>
          </a:p>
        </p:txBody>
      </p:sp>
      <p:sp>
        <p:nvSpPr>
          <p:cNvPr id="35856" name="Text Box 20"/>
          <p:cNvSpPr txBox="1">
            <a:spLocks noChangeArrowheads="1"/>
          </p:cNvSpPr>
          <p:nvPr/>
        </p:nvSpPr>
        <p:spPr bwMode="auto">
          <a:xfrm>
            <a:off x="1371600" y="2971800"/>
            <a:ext cx="15684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US"/>
              <a:t>Present State</a:t>
            </a:r>
          </a:p>
          <a:p>
            <a:pPr algn="ctr"/>
            <a:r>
              <a:rPr lang="en-US"/>
              <a:t>y</a:t>
            </a:r>
          </a:p>
        </p:txBody>
      </p:sp>
      <p:sp>
        <p:nvSpPr>
          <p:cNvPr id="35857" name="Line 21"/>
          <p:cNvSpPr>
            <a:spLocks noChangeShapeType="1"/>
          </p:cNvSpPr>
          <p:nvPr/>
        </p:nvSpPr>
        <p:spPr bwMode="auto">
          <a:xfrm>
            <a:off x="1676400" y="17526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8" name="Line 22"/>
          <p:cNvSpPr>
            <a:spLocks noChangeShapeType="1"/>
          </p:cNvSpPr>
          <p:nvPr/>
        </p:nvSpPr>
        <p:spPr bwMode="auto">
          <a:xfrm>
            <a:off x="7162800" y="1828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9" name="Line 23"/>
          <p:cNvSpPr>
            <a:spLocks noChangeShapeType="1"/>
          </p:cNvSpPr>
          <p:nvPr/>
        </p:nvSpPr>
        <p:spPr bwMode="auto">
          <a:xfrm>
            <a:off x="2057400" y="3352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0" name="Line 24"/>
          <p:cNvSpPr>
            <a:spLocks noChangeShapeType="1"/>
          </p:cNvSpPr>
          <p:nvPr/>
        </p:nvSpPr>
        <p:spPr bwMode="auto">
          <a:xfrm>
            <a:off x="6629400" y="32766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1" name="Text Box 25"/>
          <p:cNvSpPr txBox="1">
            <a:spLocks noChangeArrowheads="1"/>
          </p:cNvSpPr>
          <p:nvPr/>
        </p:nvSpPr>
        <p:spPr bwMode="auto">
          <a:xfrm>
            <a:off x="1660525" y="5192713"/>
            <a:ext cx="56705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000" dirty="0"/>
              <a:t>Mealy Outputs z = f(</a:t>
            </a:r>
            <a:r>
              <a:rPr lang="en-US" sz="2000" dirty="0" err="1"/>
              <a:t>x,y</a:t>
            </a:r>
            <a:r>
              <a:rPr lang="en-US" sz="2000" dirty="0"/>
              <a:t>),   Moore Outputs z = f(y)</a:t>
            </a:r>
          </a:p>
        </p:txBody>
      </p:sp>
      <p:sp>
        <p:nvSpPr>
          <p:cNvPr id="35862" name="Text Box 26"/>
          <p:cNvSpPr txBox="1">
            <a:spLocks noChangeArrowheads="1"/>
          </p:cNvSpPr>
          <p:nvPr/>
        </p:nvSpPr>
        <p:spPr bwMode="auto">
          <a:xfrm>
            <a:off x="3489325" y="5649913"/>
            <a:ext cx="24574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000"/>
              <a:t>Next State Y = f(x,y)</a:t>
            </a:r>
          </a:p>
        </p:txBody>
      </p:sp>
      <p:sp>
        <p:nvSpPr>
          <p:cNvPr id="35863" name="Line 27"/>
          <p:cNvSpPr>
            <a:spLocks noChangeShapeType="1"/>
          </p:cNvSpPr>
          <p:nvPr/>
        </p:nvSpPr>
        <p:spPr bwMode="auto">
          <a:xfrm flipH="1">
            <a:off x="5029200" y="4648200"/>
            <a:ext cx="533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4" name="Text Box 28"/>
          <p:cNvSpPr txBox="1">
            <a:spLocks noChangeArrowheads="1"/>
          </p:cNvSpPr>
          <p:nvPr/>
        </p:nvSpPr>
        <p:spPr bwMode="auto">
          <a:xfrm>
            <a:off x="5699125" y="4456113"/>
            <a:ext cx="755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Clock</a:t>
            </a:r>
          </a:p>
        </p:txBody>
      </p:sp>
    </p:spTree>
    <p:extLst>
      <p:ext uri="{BB962C8B-B14F-4D97-AF65-F5344CB8AC3E}">
        <p14:creationId xmlns:p14="http://schemas.microsoft.com/office/powerpoint/2010/main" val="3287053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Synchronous Sequential Circuit (FSM) Example</a:t>
            </a:r>
          </a:p>
        </p:txBody>
      </p:sp>
      <p:pic>
        <p:nvPicPr>
          <p:cNvPr id="36867" name="Picture 5" descr="statediagra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286000"/>
            <a:ext cx="7143750" cy="3330575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3552240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FSM Example – entity definition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 smtClean="0"/>
              <a:t>entity </a:t>
            </a:r>
            <a:r>
              <a:rPr lang="en-US" dirty="0" err="1" smtClean="0"/>
              <a:t>seqckt</a:t>
            </a:r>
            <a:r>
              <a:rPr lang="en-US" dirty="0" smtClean="0"/>
              <a:t> is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    port (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			x: in bit;		</a:t>
            </a:r>
            <a:r>
              <a:rPr lang="en-US" dirty="0" smtClean="0">
                <a:solidFill>
                  <a:srgbClr val="0070C0"/>
                </a:solidFill>
              </a:rPr>
              <a:t>-- FSM input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			z: out bit;		</a:t>
            </a:r>
            <a:r>
              <a:rPr lang="en-US" dirty="0" smtClean="0">
                <a:solidFill>
                  <a:srgbClr val="0070C0"/>
                </a:solidFill>
              </a:rPr>
              <a:t>-- FSM output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			</a:t>
            </a:r>
            <a:r>
              <a:rPr lang="en-US" dirty="0" err="1" smtClean="0"/>
              <a:t>clk</a:t>
            </a:r>
            <a:r>
              <a:rPr lang="en-US" dirty="0" smtClean="0"/>
              <a:t>: in bit );	-- clock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end </a:t>
            </a:r>
            <a:r>
              <a:rPr lang="en-US" dirty="0" err="1" smtClean="0"/>
              <a:t>seqckt</a:t>
            </a:r>
            <a:r>
              <a:rPr lang="en-US" dirty="0" smtClean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134255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FSM Example - behavioral model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architecture behave of </a:t>
            </a:r>
            <a:r>
              <a:rPr lang="en-US" sz="2400" dirty="0" err="1" smtClean="0"/>
              <a:t>seqckt</a:t>
            </a:r>
            <a:r>
              <a:rPr lang="en-US" sz="2400" dirty="0" smtClean="0"/>
              <a:t> is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type states is (A,B,C); </a:t>
            </a:r>
            <a:r>
              <a:rPr lang="en-US" sz="2400" dirty="0" smtClean="0">
                <a:solidFill>
                  <a:srgbClr val="0070C0"/>
                </a:solidFill>
              </a:rPr>
              <a:t> -- symbolic state names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signal </a:t>
            </a:r>
            <a:r>
              <a:rPr lang="en-US" sz="2400" dirty="0" err="1" smtClean="0"/>
              <a:t>curr_state,next_state</a:t>
            </a:r>
            <a:r>
              <a:rPr lang="en-US" sz="2400" dirty="0" smtClean="0"/>
              <a:t>: states;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begin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	-- Model the memory elements of the FSM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process (</a:t>
            </a:r>
            <a:r>
              <a:rPr lang="en-US" sz="2400" dirty="0" err="1" smtClean="0"/>
              <a:t>clk</a:t>
            </a:r>
            <a:r>
              <a:rPr lang="en-US" sz="2400" dirty="0" smtClean="0"/>
              <a:t>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begin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	if (</a:t>
            </a:r>
            <a:r>
              <a:rPr lang="en-US" sz="2400" dirty="0" err="1" smtClean="0"/>
              <a:t>clk’event</a:t>
            </a:r>
            <a:r>
              <a:rPr lang="en-US" sz="2400" dirty="0" smtClean="0"/>
              <a:t> and </a:t>
            </a:r>
            <a:r>
              <a:rPr lang="en-US" sz="2400" dirty="0" err="1" smtClean="0"/>
              <a:t>clk</a:t>
            </a:r>
            <a:r>
              <a:rPr lang="en-US" sz="2400" dirty="0" smtClean="0"/>
              <a:t>=‘1’) then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		</a:t>
            </a:r>
            <a:r>
              <a:rPr lang="en-US" sz="2400" dirty="0" err="1" smtClean="0"/>
              <a:t>pres_state</a:t>
            </a:r>
            <a:r>
              <a:rPr lang="en-US" sz="2400" dirty="0" smtClean="0"/>
              <a:t> &lt;= </a:t>
            </a:r>
            <a:r>
              <a:rPr lang="en-US" sz="2400" dirty="0" err="1" smtClean="0"/>
              <a:t>next_state</a:t>
            </a:r>
            <a:r>
              <a:rPr lang="en-US" sz="2400" dirty="0" smtClean="0"/>
              <a:t>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	end if;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end process;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(continue on next slide)</a:t>
            </a:r>
          </a:p>
        </p:txBody>
      </p:sp>
    </p:spTree>
    <p:extLst>
      <p:ext uri="{BB962C8B-B14F-4D97-AF65-F5344CB8AC3E}">
        <p14:creationId xmlns:p14="http://schemas.microsoft.com/office/powerpoint/2010/main" val="117356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FSM Example - continued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-- Model the next-state and output functions of the FSM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process (x, </a:t>
            </a:r>
            <a:r>
              <a:rPr lang="en-US" sz="2400" dirty="0" err="1" smtClean="0"/>
              <a:t>pres_state</a:t>
            </a:r>
            <a:r>
              <a:rPr lang="en-US" sz="2400" dirty="0" smtClean="0"/>
              <a:t>)</a:t>
            </a:r>
            <a:r>
              <a:rPr lang="en-US" sz="2400" dirty="0" smtClean="0">
                <a:solidFill>
                  <a:srgbClr val="0070C0"/>
                </a:solidFill>
              </a:rPr>
              <a:t> -- function inputs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begin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	case </a:t>
            </a:r>
            <a:r>
              <a:rPr lang="en-US" sz="2400" dirty="0" err="1" smtClean="0"/>
              <a:t>pres_state</a:t>
            </a:r>
            <a:r>
              <a:rPr lang="en-US" sz="2400" dirty="0" smtClean="0"/>
              <a:t> is </a:t>
            </a:r>
            <a:r>
              <a:rPr lang="en-US" sz="2400" dirty="0" smtClean="0">
                <a:solidFill>
                  <a:srgbClr val="0070C0"/>
                </a:solidFill>
              </a:rPr>
              <a:t> -- describe each state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	     when A =&gt; if (x = ‘0’) then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			           z &lt;= ‘0’;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				</a:t>
            </a:r>
            <a:r>
              <a:rPr lang="en-US" sz="2400" dirty="0" err="1" smtClean="0"/>
              <a:t>next_state</a:t>
            </a:r>
            <a:r>
              <a:rPr lang="en-US" sz="2400" dirty="0" smtClean="0"/>
              <a:t> &lt;= A;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			  else  	</a:t>
            </a:r>
            <a:r>
              <a:rPr lang="en-US" sz="2400" dirty="0" smtClean="0">
                <a:solidFill>
                  <a:srgbClr val="0070C0"/>
                </a:solidFill>
              </a:rPr>
              <a:t>-- (x = ‘1’)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	</a:t>
            </a:r>
            <a:r>
              <a:rPr lang="en-US" sz="2400" dirty="0" smtClean="0"/>
              <a:t>				z &lt;= ‘0’;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				</a:t>
            </a:r>
            <a:r>
              <a:rPr lang="en-US" sz="2400" dirty="0" err="1" smtClean="0"/>
              <a:t>next_state</a:t>
            </a:r>
            <a:r>
              <a:rPr lang="en-US" sz="2400" dirty="0" smtClean="0"/>
              <a:t> &lt;= B;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			  end if;	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(continue next slide for </a:t>
            </a:r>
            <a:r>
              <a:rPr lang="en-US" sz="2400" dirty="0" err="1" smtClean="0">
                <a:solidFill>
                  <a:srgbClr val="0070C0"/>
                </a:solidFill>
              </a:rPr>
              <a:t>pres_state</a:t>
            </a:r>
            <a:r>
              <a:rPr lang="en-US" sz="2400" dirty="0" smtClean="0">
                <a:solidFill>
                  <a:srgbClr val="0070C0"/>
                </a:solidFill>
              </a:rPr>
              <a:t> = B and C)</a:t>
            </a:r>
          </a:p>
        </p:txBody>
      </p:sp>
    </p:spTree>
    <p:extLst>
      <p:ext uri="{BB962C8B-B14F-4D97-AF65-F5344CB8AC3E}">
        <p14:creationId xmlns:p14="http://schemas.microsoft.com/office/powerpoint/2010/main" val="3743408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FSM Example (continued)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95400"/>
            <a:ext cx="8229600" cy="50292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dirty="0" smtClean="0"/>
              <a:t>	     	</a:t>
            </a:r>
            <a:r>
              <a:rPr lang="en-US" sz="1800" dirty="0" smtClean="0"/>
              <a:t>when B =&gt; if (x=‘0’) then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dirty="0" smtClean="0"/>
              <a:t>				z &lt;= ‘0’;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dirty="0" smtClean="0"/>
              <a:t>				</a:t>
            </a:r>
            <a:r>
              <a:rPr lang="en-US" sz="1800" dirty="0" err="1" smtClean="0"/>
              <a:t>next_state</a:t>
            </a:r>
            <a:r>
              <a:rPr lang="en-US" sz="1800" dirty="0" smtClean="0"/>
              <a:t> &lt;= A;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dirty="0" smtClean="0"/>
              <a:t>			     else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dirty="0" smtClean="0"/>
              <a:t>				z &lt;= ‘1’;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dirty="0" smtClean="0"/>
              <a:t>				</a:t>
            </a:r>
            <a:r>
              <a:rPr lang="en-US" sz="1800" dirty="0" err="1" smtClean="0"/>
              <a:t>next_state</a:t>
            </a:r>
            <a:r>
              <a:rPr lang="en-US" sz="1800" dirty="0" smtClean="0"/>
              <a:t> &lt;= C;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dirty="0" smtClean="0"/>
              <a:t>			     end if;	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dirty="0" smtClean="0"/>
              <a:t>		when C =&gt; if (x=‘0’) then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dirty="0" smtClean="0"/>
              <a:t>				z &lt;= ‘0’;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dirty="0" smtClean="0"/>
              <a:t>				</a:t>
            </a:r>
            <a:r>
              <a:rPr lang="en-US" sz="1800" dirty="0" err="1" smtClean="0"/>
              <a:t>next_state</a:t>
            </a:r>
            <a:r>
              <a:rPr lang="en-US" sz="1800" dirty="0" smtClean="0"/>
              <a:t> &lt;= C;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dirty="0" smtClean="0"/>
              <a:t>			     else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dirty="0" smtClean="0"/>
              <a:t>				z &lt;= ‘1’;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dirty="0" smtClean="0"/>
              <a:t>				</a:t>
            </a:r>
            <a:r>
              <a:rPr lang="en-US" sz="1800" dirty="0" err="1" smtClean="0"/>
              <a:t>next_state</a:t>
            </a:r>
            <a:r>
              <a:rPr lang="en-US" sz="1800" dirty="0" smtClean="0"/>
              <a:t> &lt;= A;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dirty="0" smtClean="0"/>
              <a:t>			     end if;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dirty="0" smtClean="0"/>
              <a:t>	   end case;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dirty="0" smtClean="0"/>
              <a:t>    end process;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dirty="0" smtClean="0"/>
              <a:t>end;		 </a:t>
            </a:r>
          </a:p>
        </p:txBody>
      </p:sp>
    </p:spTree>
    <p:extLst>
      <p:ext uri="{BB962C8B-B14F-4D97-AF65-F5344CB8AC3E}">
        <p14:creationId xmlns:p14="http://schemas.microsoft.com/office/powerpoint/2010/main" val="445609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 Format for Output and Next State Functions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dirty="0" smtClean="0"/>
              <a:t>z &lt;= ‘1’ when ((</a:t>
            </a:r>
            <a:r>
              <a:rPr lang="en-US" sz="2400" dirty="0" err="1" smtClean="0"/>
              <a:t>curr_state</a:t>
            </a:r>
            <a:r>
              <a:rPr lang="en-US" sz="2400" dirty="0" smtClean="0"/>
              <a:t> = B) and (x = ‘1’)) 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                  or ((</a:t>
            </a:r>
            <a:r>
              <a:rPr lang="en-US" sz="2400" dirty="0" err="1" smtClean="0"/>
              <a:t>curr_state</a:t>
            </a:r>
            <a:r>
              <a:rPr lang="en-US" sz="2400" dirty="0" smtClean="0"/>
              <a:t> = C) and (x = ‘1’))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         else ‘0’;</a:t>
            </a:r>
          </a:p>
          <a:p>
            <a:pPr>
              <a:buFont typeface="Wingdings" pitchFamily="2" charset="2"/>
              <a:buNone/>
            </a:pPr>
            <a:endParaRPr lang="en-US" sz="2400" dirty="0" smtClean="0"/>
          </a:p>
          <a:p>
            <a:pPr>
              <a:buFont typeface="Wingdings" pitchFamily="2" charset="2"/>
              <a:buNone/>
            </a:pPr>
            <a:r>
              <a:rPr lang="en-US" sz="2400" dirty="0" err="1" smtClean="0"/>
              <a:t>next_state</a:t>
            </a:r>
            <a:r>
              <a:rPr lang="en-US" sz="2400" dirty="0" smtClean="0"/>
              <a:t> &lt;= A when ((</a:t>
            </a:r>
            <a:r>
              <a:rPr lang="en-US" sz="2400" dirty="0" err="1" smtClean="0"/>
              <a:t>curr_state</a:t>
            </a:r>
            <a:r>
              <a:rPr lang="en-US" sz="2400" dirty="0" smtClean="0"/>
              <a:t> = A) and (x = ‘0’))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			        </a:t>
            </a:r>
            <a:r>
              <a:rPr lang="en-US" sz="2400" dirty="0" smtClean="0"/>
              <a:t>or </a:t>
            </a:r>
            <a:r>
              <a:rPr lang="en-US" sz="2400" dirty="0" smtClean="0"/>
              <a:t>((</a:t>
            </a:r>
            <a:r>
              <a:rPr lang="en-US" sz="2400" dirty="0" err="1" smtClean="0"/>
              <a:t>curr_state</a:t>
            </a:r>
            <a:r>
              <a:rPr lang="en-US" sz="2400" dirty="0" smtClean="0"/>
              <a:t> = B) and (x = ‘0’)) 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			        </a:t>
            </a:r>
            <a:r>
              <a:rPr lang="en-US" sz="2400" dirty="0" smtClean="0"/>
              <a:t>or </a:t>
            </a:r>
            <a:r>
              <a:rPr lang="en-US" sz="2400" dirty="0" smtClean="0"/>
              <a:t>((</a:t>
            </a:r>
            <a:r>
              <a:rPr lang="en-US" sz="2400" dirty="0" err="1" smtClean="0"/>
              <a:t>curr_state</a:t>
            </a:r>
            <a:r>
              <a:rPr lang="en-US" sz="2400" dirty="0" smtClean="0"/>
              <a:t> = C) and (x = ‘1’)) else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			  B when ((</a:t>
            </a:r>
            <a:r>
              <a:rPr lang="en-US" sz="2400" dirty="0" err="1" smtClean="0"/>
              <a:t>curr_state</a:t>
            </a:r>
            <a:r>
              <a:rPr lang="en-US" sz="2400" dirty="0" smtClean="0"/>
              <a:t> = 1) and (x = ‘1’)) else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			  C;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609253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System Example: 8x8 multiplier</a:t>
            </a:r>
          </a:p>
        </p:txBody>
      </p:sp>
      <p:sp>
        <p:nvSpPr>
          <p:cNvPr id="43011" name="Rectangle 4"/>
          <p:cNvSpPr>
            <a:spLocks noChangeArrowheads="1"/>
          </p:cNvSpPr>
          <p:nvPr/>
        </p:nvSpPr>
        <p:spPr bwMode="auto">
          <a:xfrm>
            <a:off x="2057400" y="3276600"/>
            <a:ext cx="17526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adder (ADR)</a:t>
            </a:r>
          </a:p>
        </p:txBody>
      </p:sp>
      <p:sp>
        <p:nvSpPr>
          <p:cNvPr id="43012" name="Rectangle 5"/>
          <p:cNvSpPr>
            <a:spLocks noChangeArrowheads="1"/>
          </p:cNvSpPr>
          <p:nvPr/>
        </p:nvSpPr>
        <p:spPr bwMode="auto">
          <a:xfrm>
            <a:off x="3124200" y="2133600"/>
            <a:ext cx="17526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multiplicand (M)</a:t>
            </a:r>
          </a:p>
        </p:txBody>
      </p:sp>
      <p:sp>
        <p:nvSpPr>
          <p:cNvPr id="43013" name="Rectangle 6"/>
          <p:cNvSpPr>
            <a:spLocks noChangeArrowheads="1"/>
          </p:cNvSpPr>
          <p:nvPr/>
        </p:nvSpPr>
        <p:spPr bwMode="auto">
          <a:xfrm>
            <a:off x="2057400" y="4572000"/>
            <a:ext cx="17526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accumulator (A)</a:t>
            </a:r>
          </a:p>
        </p:txBody>
      </p:sp>
      <p:sp>
        <p:nvSpPr>
          <p:cNvPr id="43014" name="Rectangle 7"/>
          <p:cNvSpPr>
            <a:spLocks noChangeArrowheads="1"/>
          </p:cNvSpPr>
          <p:nvPr/>
        </p:nvSpPr>
        <p:spPr bwMode="auto">
          <a:xfrm>
            <a:off x="4267200" y="4572000"/>
            <a:ext cx="16764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multiplier (Q)</a:t>
            </a:r>
          </a:p>
        </p:txBody>
      </p:sp>
      <p:sp>
        <p:nvSpPr>
          <p:cNvPr id="43015" name="Rectangle 8"/>
          <p:cNvSpPr>
            <a:spLocks noChangeArrowheads="1"/>
          </p:cNvSpPr>
          <p:nvPr/>
        </p:nvSpPr>
        <p:spPr bwMode="auto">
          <a:xfrm>
            <a:off x="6324600" y="3200400"/>
            <a:ext cx="13716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controller (C)</a:t>
            </a:r>
          </a:p>
        </p:txBody>
      </p:sp>
      <p:sp>
        <p:nvSpPr>
          <p:cNvPr id="43016" name="Line 18"/>
          <p:cNvSpPr>
            <a:spLocks noChangeShapeType="1"/>
          </p:cNvSpPr>
          <p:nvPr/>
        </p:nvSpPr>
        <p:spPr bwMode="auto">
          <a:xfrm>
            <a:off x="3429000" y="2971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7" name="Line 19"/>
          <p:cNvSpPr>
            <a:spLocks noChangeShapeType="1"/>
          </p:cNvSpPr>
          <p:nvPr/>
        </p:nvSpPr>
        <p:spPr bwMode="auto">
          <a:xfrm>
            <a:off x="2895600" y="4114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8" name="Line 20"/>
          <p:cNvSpPr>
            <a:spLocks noChangeShapeType="1"/>
          </p:cNvSpPr>
          <p:nvPr/>
        </p:nvSpPr>
        <p:spPr bwMode="auto">
          <a:xfrm>
            <a:off x="4038600" y="1600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9" name="Line 21"/>
          <p:cNvSpPr>
            <a:spLocks noChangeShapeType="1"/>
          </p:cNvSpPr>
          <p:nvPr/>
        </p:nvSpPr>
        <p:spPr bwMode="auto">
          <a:xfrm>
            <a:off x="5257800" y="1600200"/>
            <a:ext cx="0" cy="297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0" name="Line 22"/>
          <p:cNvSpPr>
            <a:spLocks noChangeShapeType="1"/>
          </p:cNvSpPr>
          <p:nvPr/>
        </p:nvSpPr>
        <p:spPr bwMode="auto">
          <a:xfrm>
            <a:off x="4038600" y="16002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1" name="Line 23"/>
          <p:cNvSpPr>
            <a:spLocks noChangeShapeType="1"/>
          </p:cNvSpPr>
          <p:nvPr/>
        </p:nvSpPr>
        <p:spPr bwMode="auto">
          <a:xfrm>
            <a:off x="2895600" y="5410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2" name="Line 24"/>
          <p:cNvSpPr>
            <a:spLocks noChangeShapeType="1"/>
          </p:cNvSpPr>
          <p:nvPr/>
        </p:nvSpPr>
        <p:spPr bwMode="auto">
          <a:xfrm flipH="1">
            <a:off x="1752600" y="56388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3" name="Line 25"/>
          <p:cNvSpPr>
            <a:spLocks noChangeShapeType="1"/>
          </p:cNvSpPr>
          <p:nvPr/>
        </p:nvSpPr>
        <p:spPr bwMode="auto">
          <a:xfrm flipV="1">
            <a:off x="1752600" y="2895600"/>
            <a:ext cx="0" cy="274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4" name="Line 26"/>
          <p:cNvSpPr>
            <a:spLocks noChangeShapeType="1"/>
          </p:cNvSpPr>
          <p:nvPr/>
        </p:nvSpPr>
        <p:spPr bwMode="auto">
          <a:xfrm>
            <a:off x="1752600" y="28956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5" name="Line 27"/>
          <p:cNvSpPr>
            <a:spLocks noChangeShapeType="1"/>
          </p:cNvSpPr>
          <p:nvPr/>
        </p:nvSpPr>
        <p:spPr bwMode="auto">
          <a:xfrm>
            <a:off x="2438400" y="2895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6" name="Line 28"/>
          <p:cNvSpPr>
            <a:spLocks noChangeShapeType="1"/>
          </p:cNvSpPr>
          <p:nvPr/>
        </p:nvSpPr>
        <p:spPr bwMode="auto">
          <a:xfrm>
            <a:off x="2895600" y="5638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7" name="Line 30"/>
          <p:cNvSpPr>
            <a:spLocks noChangeShapeType="1"/>
          </p:cNvSpPr>
          <p:nvPr/>
        </p:nvSpPr>
        <p:spPr bwMode="auto">
          <a:xfrm>
            <a:off x="3810000" y="5029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8" name="Line 31"/>
          <p:cNvSpPr>
            <a:spLocks noChangeShapeType="1"/>
          </p:cNvSpPr>
          <p:nvPr/>
        </p:nvSpPr>
        <p:spPr bwMode="auto">
          <a:xfrm flipV="1">
            <a:off x="5791200" y="37338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9" name="Line 32"/>
          <p:cNvSpPr>
            <a:spLocks noChangeShapeType="1"/>
          </p:cNvSpPr>
          <p:nvPr/>
        </p:nvSpPr>
        <p:spPr bwMode="auto">
          <a:xfrm>
            <a:off x="5791200" y="37338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30" name="Text Box 33"/>
          <p:cNvSpPr txBox="1">
            <a:spLocks noChangeArrowheads="1"/>
          </p:cNvSpPr>
          <p:nvPr/>
        </p:nvSpPr>
        <p:spPr bwMode="auto">
          <a:xfrm>
            <a:off x="6248400" y="2398713"/>
            <a:ext cx="1365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Start  Clock</a:t>
            </a:r>
          </a:p>
        </p:txBody>
      </p:sp>
      <p:sp>
        <p:nvSpPr>
          <p:cNvPr id="43031" name="Text Box 34"/>
          <p:cNvSpPr txBox="1">
            <a:spLocks noChangeArrowheads="1"/>
          </p:cNvSpPr>
          <p:nvPr/>
        </p:nvSpPr>
        <p:spPr bwMode="auto">
          <a:xfrm>
            <a:off x="6553200" y="4343400"/>
            <a:ext cx="730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Done</a:t>
            </a:r>
          </a:p>
        </p:txBody>
      </p:sp>
      <p:sp>
        <p:nvSpPr>
          <p:cNvPr id="43032" name="Line 35"/>
          <p:cNvSpPr>
            <a:spLocks noChangeShapeType="1"/>
          </p:cNvSpPr>
          <p:nvPr/>
        </p:nvSpPr>
        <p:spPr bwMode="auto">
          <a:xfrm>
            <a:off x="6629400" y="2743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33" name="Line 36"/>
          <p:cNvSpPr>
            <a:spLocks noChangeShapeType="1"/>
          </p:cNvSpPr>
          <p:nvPr/>
        </p:nvSpPr>
        <p:spPr bwMode="auto">
          <a:xfrm>
            <a:off x="6858000" y="3962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34" name="Line 37"/>
          <p:cNvSpPr>
            <a:spLocks noChangeShapeType="1"/>
          </p:cNvSpPr>
          <p:nvPr/>
        </p:nvSpPr>
        <p:spPr bwMode="auto">
          <a:xfrm>
            <a:off x="5257800" y="16002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35" name="Text Box 38"/>
          <p:cNvSpPr txBox="1">
            <a:spLocks noChangeArrowheads="1"/>
          </p:cNvSpPr>
          <p:nvPr/>
        </p:nvSpPr>
        <p:spPr bwMode="auto">
          <a:xfrm>
            <a:off x="5699125" y="1408113"/>
            <a:ext cx="1149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Input Bus</a:t>
            </a:r>
          </a:p>
        </p:txBody>
      </p:sp>
      <p:sp>
        <p:nvSpPr>
          <p:cNvPr id="43036" name="Line 39"/>
          <p:cNvSpPr>
            <a:spLocks noChangeShapeType="1"/>
          </p:cNvSpPr>
          <p:nvPr/>
        </p:nvSpPr>
        <p:spPr bwMode="auto">
          <a:xfrm>
            <a:off x="5029200" y="5410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37" name="Line 40"/>
          <p:cNvSpPr>
            <a:spLocks noChangeShapeType="1"/>
          </p:cNvSpPr>
          <p:nvPr/>
        </p:nvSpPr>
        <p:spPr bwMode="auto">
          <a:xfrm flipH="1">
            <a:off x="2895600" y="5715000"/>
            <a:ext cx="213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38" name="Text Box 41"/>
          <p:cNvSpPr txBox="1">
            <a:spLocks noChangeArrowheads="1"/>
          </p:cNvSpPr>
          <p:nvPr/>
        </p:nvSpPr>
        <p:spPr bwMode="auto">
          <a:xfrm>
            <a:off x="2422525" y="6208713"/>
            <a:ext cx="1327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Output Bus</a:t>
            </a:r>
          </a:p>
        </p:txBody>
      </p:sp>
      <p:sp>
        <p:nvSpPr>
          <p:cNvPr id="43039" name="Line 42"/>
          <p:cNvSpPr>
            <a:spLocks noChangeShapeType="1"/>
          </p:cNvSpPr>
          <p:nvPr/>
        </p:nvSpPr>
        <p:spPr bwMode="auto">
          <a:xfrm>
            <a:off x="7239000" y="2743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53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Multiply Algorithm</a:t>
            </a:r>
          </a:p>
        </p:txBody>
      </p:sp>
      <p:sp>
        <p:nvSpPr>
          <p:cNvPr id="44035" name="Text Box 5"/>
          <p:cNvSpPr txBox="1">
            <a:spLocks noChangeArrowheads="1"/>
          </p:cNvSpPr>
          <p:nvPr/>
        </p:nvSpPr>
        <p:spPr bwMode="auto">
          <a:xfrm>
            <a:off x="1828800" y="1371600"/>
            <a:ext cx="1419225" cy="925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A &lt;- 0</a:t>
            </a:r>
          </a:p>
          <a:p>
            <a:r>
              <a:rPr lang="en-US"/>
              <a:t>M &lt;- INBUS</a:t>
            </a:r>
          </a:p>
          <a:p>
            <a:r>
              <a:rPr lang="en-US"/>
              <a:t>CNT &lt;- 0</a:t>
            </a:r>
          </a:p>
        </p:txBody>
      </p:sp>
      <p:sp>
        <p:nvSpPr>
          <p:cNvPr id="44036" name="Text Box 6"/>
          <p:cNvSpPr txBox="1">
            <a:spLocks noChangeArrowheads="1"/>
          </p:cNvSpPr>
          <p:nvPr/>
        </p:nvSpPr>
        <p:spPr bwMode="auto">
          <a:xfrm>
            <a:off x="1828800" y="2703513"/>
            <a:ext cx="1406525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Q &lt;- INBUS</a:t>
            </a:r>
          </a:p>
        </p:txBody>
      </p:sp>
      <p:sp>
        <p:nvSpPr>
          <p:cNvPr id="44037" name="Text Box 7"/>
          <p:cNvSpPr txBox="1">
            <a:spLocks noChangeArrowheads="1"/>
          </p:cNvSpPr>
          <p:nvPr/>
        </p:nvSpPr>
        <p:spPr bwMode="auto">
          <a:xfrm>
            <a:off x="3505200" y="3581400"/>
            <a:ext cx="128587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A &lt;- A + M</a:t>
            </a:r>
          </a:p>
        </p:txBody>
      </p:sp>
      <p:sp>
        <p:nvSpPr>
          <p:cNvPr id="44038" name="Text Box 8"/>
          <p:cNvSpPr txBox="1">
            <a:spLocks noChangeArrowheads="1"/>
          </p:cNvSpPr>
          <p:nvPr/>
        </p:nvSpPr>
        <p:spPr bwMode="auto">
          <a:xfrm>
            <a:off x="2209800" y="3657600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Q(7)</a:t>
            </a:r>
          </a:p>
        </p:txBody>
      </p:sp>
      <p:sp>
        <p:nvSpPr>
          <p:cNvPr id="44039" name="Line 10"/>
          <p:cNvSpPr>
            <a:spLocks noChangeShapeType="1"/>
          </p:cNvSpPr>
          <p:nvPr/>
        </p:nvSpPr>
        <p:spPr bwMode="auto">
          <a:xfrm flipH="1">
            <a:off x="1981200" y="3505200"/>
            <a:ext cx="533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0" name="Line 11"/>
          <p:cNvSpPr>
            <a:spLocks noChangeShapeType="1"/>
          </p:cNvSpPr>
          <p:nvPr/>
        </p:nvSpPr>
        <p:spPr bwMode="auto">
          <a:xfrm>
            <a:off x="1981200" y="3886200"/>
            <a:ext cx="609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1" name="Line 12"/>
          <p:cNvSpPr>
            <a:spLocks noChangeShapeType="1"/>
          </p:cNvSpPr>
          <p:nvPr/>
        </p:nvSpPr>
        <p:spPr bwMode="auto">
          <a:xfrm flipV="1">
            <a:off x="2590800" y="3810000"/>
            <a:ext cx="457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2" name="Line 13"/>
          <p:cNvSpPr>
            <a:spLocks noChangeShapeType="1"/>
          </p:cNvSpPr>
          <p:nvPr/>
        </p:nvSpPr>
        <p:spPr bwMode="auto">
          <a:xfrm>
            <a:off x="2514600" y="3505200"/>
            <a:ext cx="533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3" name="Text Box 14"/>
          <p:cNvSpPr txBox="1">
            <a:spLocks noChangeArrowheads="1"/>
          </p:cNvSpPr>
          <p:nvPr/>
        </p:nvSpPr>
        <p:spPr bwMode="auto">
          <a:xfrm>
            <a:off x="1676400" y="4379913"/>
            <a:ext cx="1857375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A:Q &lt;- right shift</a:t>
            </a:r>
          </a:p>
          <a:p>
            <a:r>
              <a:rPr lang="en-US"/>
              <a:t>CNT &lt;- CNT + 1</a:t>
            </a:r>
          </a:p>
        </p:txBody>
      </p:sp>
      <p:sp>
        <p:nvSpPr>
          <p:cNvPr id="44044" name="Text Box 15"/>
          <p:cNvSpPr txBox="1">
            <a:spLocks noChangeArrowheads="1"/>
          </p:cNvSpPr>
          <p:nvPr/>
        </p:nvSpPr>
        <p:spPr bwMode="auto">
          <a:xfrm>
            <a:off x="2286000" y="5486400"/>
            <a:ext cx="654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CNT</a:t>
            </a:r>
          </a:p>
        </p:txBody>
      </p:sp>
      <p:sp>
        <p:nvSpPr>
          <p:cNvPr id="44045" name="Line 16"/>
          <p:cNvSpPr>
            <a:spLocks noChangeShapeType="1"/>
          </p:cNvSpPr>
          <p:nvPr/>
        </p:nvSpPr>
        <p:spPr bwMode="auto">
          <a:xfrm flipH="1">
            <a:off x="2057400" y="5334000"/>
            <a:ext cx="533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6" name="Line 17"/>
          <p:cNvSpPr>
            <a:spLocks noChangeShapeType="1"/>
          </p:cNvSpPr>
          <p:nvPr/>
        </p:nvSpPr>
        <p:spPr bwMode="auto">
          <a:xfrm>
            <a:off x="2057400" y="5715000"/>
            <a:ext cx="609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7" name="Line 18"/>
          <p:cNvSpPr>
            <a:spLocks noChangeShapeType="1"/>
          </p:cNvSpPr>
          <p:nvPr/>
        </p:nvSpPr>
        <p:spPr bwMode="auto">
          <a:xfrm flipV="1">
            <a:off x="2667000" y="5638800"/>
            <a:ext cx="457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8" name="Line 19"/>
          <p:cNvSpPr>
            <a:spLocks noChangeShapeType="1"/>
          </p:cNvSpPr>
          <p:nvPr/>
        </p:nvSpPr>
        <p:spPr bwMode="auto">
          <a:xfrm>
            <a:off x="2590800" y="5334000"/>
            <a:ext cx="533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9" name="Line 20"/>
          <p:cNvSpPr>
            <a:spLocks noChangeShapeType="1"/>
          </p:cNvSpPr>
          <p:nvPr/>
        </p:nvSpPr>
        <p:spPr bwMode="auto">
          <a:xfrm>
            <a:off x="2514600" y="2286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0" name="Line 21"/>
          <p:cNvSpPr>
            <a:spLocks noChangeShapeType="1"/>
          </p:cNvSpPr>
          <p:nvPr/>
        </p:nvSpPr>
        <p:spPr bwMode="auto">
          <a:xfrm flipH="1">
            <a:off x="2514600" y="3048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1" name="Line 22"/>
          <p:cNvSpPr>
            <a:spLocks noChangeShapeType="1"/>
          </p:cNvSpPr>
          <p:nvPr/>
        </p:nvSpPr>
        <p:spPr bwMode="auto">
          <a:xfrm>
            <a:off x="3048000" y="3810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2" name="Line 23"/>
          <p:cNvSpPr>
            <a:spLocks noChangeShapeType="1"/>
          </p:cNvSpPr>
          <p:nvPr/>
        </p:nvSpPr>
        <p:spPr bwMode="auto">
          <a:xfrm flipH="1">
            <a:off x="3276600" y="3962400"/>
            <a:ext cx="762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3" name="Line 24"/>
          <p:cNvSpPr>
            <a:spLocks noChangeShapeType="1"/>
          </p:cNvSpPr>
          <p:nvPr/>
        </p:nvSpPr>
        <p:spPr bwMode="auto">
          <a:xfrm>
            <a:off x="2590800" y="4114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4" name="Line 25"/>
          <p:cNvSpPr>
            <a:spLocks noChangeShapeType="1"/>
          </p:cNvSpPr>
          <p:nvPr/>
        </p:nvSpPr>
        <p:spPr bwMode="auto">
          <a:xfrm>
            <a:off x="2590800" y="5029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5" name="Line 26"/>
          <p:cNvSpPr>
            <a:spLocks noChangeShapeType="1"/>
          </p:cNvSpPr>
          <p:nvPr/>
        </p:nvSpPr>
        <p:spPr bwMode="auto">
          <a:xfrm flipH="1">
            <a:off x="1447800" y="5715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6" name="Line 27"/>
          <p:cNvSpPr>
            <a:spLocks noChangeShapeType="1"/>
          </p:cNvSpPr>
          <p:nvPr/>
        </p:nvSpPr>
        <p:spPr bwMode="auto">
          <a:xfrm flipV="1">
            <a:off x="1447800" y="3352800"/>
            <a:ext cx="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7" name="Line 28"/>
          <p:cNvSpPr>
            <a:spLocks noChangeShapeType="1"/>
          </p:cNvSpPr>
          <p:nvPr/>
        </p:nvSpPr>
        <p:spPr bwMode="auto">
          <a:xfrm>
            <a:off x="1447800" y="33528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8" name="Text Box 29"/>
          <p:cNvSpPr txBox="1">
            <a:spLocks noChangeArrowheads="1"/>
          </p:cNvSpPr>
          <p:nvPr/>
        </p:nvSpPr>
        <p:spPr bwMode="auto">
          <a:xfrm>
            <a:off x="3489325" y="5446713"/>
            <a:ext cx="1381125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A(0) &lt;- sign</a:t>
            </a:r>
          </a:p>
        </p:txBody>
      </p:sp>
      <p:sp>
        <p:nvSpPr>
          <p:cNvPr id="44059" name="Text Box 30"/>
          <p:cNvSpPr txBox="1">
            <a:spLocks noChangeArrowheads="1"/>
          </p:cNvSpPr>
          <p:nvPr/>
        </p:nvSpPr>
        <p:spPr bwMode="auto">
          <a:xfrm>
            <a:off x="5334000" y="5410200"/>
            <a:ext cx="169227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OUTBUS &lt;= A</a:t>
            </a:r>
          </a:p>
        </p:txBody>
      </p:sp>
      <p:sp>
        <p:nvSpPr>
          <p:cNvPr id="44060" name="Text Box 31"/>
          <p:cNvSpPr txBox="1">
            <a:spLocks noChangeArrowheads="1"/>
          </p:cNvSpPr>
          <p:nvPr/>
        </p:nvSpPr>
        <p:spPr bwMode="auto">
          <a:xfrm>
            <a:off x="5241925" y="4495800"/>
            <a:ext cx="171767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OUTBUS &lt;= Q</a:t>
            </a:r>
          </a:p>
        </p:txBody>
      </p:sp>
      <p:sp>
        <p:nvSpPr>
          <p:cNvPr id="44061" name="Line 32"/>
          <p:cNvSpPr>
            <a:spLocks noChangeShapeType="1"/>
          </p:cNvSpPr>
          <p:nvPr/>
        </p:nvSpPr>
        <p:spPr bwMode="auto">
          <a:xfrm>
            <a:off x="3124200" y="56388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2" name="Line 33"/>
          <p:cNvSpPr>
            <a:spLocks noChangeShapeType="1"/>
          </p:cNvSpPr>
          <p:nvPr/>
        </p:nvSpPr>
        <p:spPr bwMode="auto">
          <a:xfrm>
            <a:off x="4876800" y="5638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3" name="Line 34"/>
          <p:cNvSpPr>
            <a:spLocks noChangeShapeType="1"/>
          </p:cNvSpPr>
          <p:nvPr/>
        </p:nvSpPr>
        <p:spPr bwMode="auto">
          <a:xfrm flipV="1">
            <a:off x="6096000" y="4953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4" name="Text Box 35"/>
          <p:cNvSpPr txBox="1">
            <a:spLocks noChangeArrowheads="1"/>
          </p:cNvSpPr>
          <p:nvPr/>
        </p:nvSpPr>
        <p:spPr bwMode="auto">
          <a:xfrm>
            <a:off x="3032125" y="34655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1</a:t>
            </a:r>
          </a:p>
        </p:txBody>
      </p:sp>
      <p:sp>
        <p:nvSpPr>
          <p:cNvPr id="44065" name="Text Box 37"/>
          <p:cNvSpPr txBox="1">
            <a:spLocks noChangeArrowheads="1"/>
          </p:cNvSpPr>
          <p:nvPr/>
        </p:nvSpPr>
        <p:spPr bwMode="auto">
          <a:xfrm>
            <a:off x="2651125" y="39989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0</a:t>
            </a:r>
          </a:p>
        </p:txBody>
      </p:sp>
      <p:sp>
        <p:nvSpPr>
          <p:cNvPr id="44066" name="Text Box 38"/>
          <p:cNvSpPr txBox="1">
            <a:spLocks noChangeArrowheads="1"/>
          </p:cNvSpPr>
          <p:nvPr/>
        </p:nvSpPr>
        <p:spPr bwMode="auto">
          <a:xfrm>
            <a:off x="1508125" y="5370513"/>
            <a:ext cx="444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&lt;8</a:t>
            </a:r>
          </a:p>
        </p:txBody>
      </p:sp>
      <p:sp>
        <p:nvSpPr>
          <p:cNvPr id="44067" name="Text Box 39"/>
          <p:cNvSpPr txBox="1">
            <a:spLocks noChangeArrowheads="1"/>
          </p:cNvSpPr>
          <p:nvPr/>
        </p:nvSpPr>
        <p:spPr bwMode="auto">
          <a:xfrm>
            <a:off x="3032125" y="534828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8</a:t>
            </a:r>
          </a:p>
        </p:txBody>
      </p:sp>
      <p:sp>
        <p:nvSpPr>
          <p:cNvPr id="44068" name="Text Box 40"/>
          <p:cNvSpPr txBox="1">
            <a:spLocks noChangeArrowheads="1"/>
          </p:cNvSpPr>
          <p:nvPr/>
        </p:nvSpPr>
        <p:spPr bwMode="auto">
          <a:xfrm>
            <a:off x="1371600" y="1331913"/>
            <a:ext cx="539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IN1</a:t>
            </a:r>
          </a:p>
        </p:txBody>
      </p:sp>
      <p:sp>
        <p:nvSpPr>
          <p:cNvPr id="44069" name="Text Box 41"/>
          <p:cNvSpPr txBox="1">
            <a:spLocks noChangeArrowheads="1"/>
          </p:cNvSpPr>
          <p:nvPr/>
        </p:nvSpPr>
        <p:spPr bwMode="auto">
          <a:xfrm>
            <a:off x="1295400" y="2627313"/>
            <a:ext cx="539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IN2</a:t>
            </a:r>
          </a:p>
        </p:txBody>
      </p:sp>
      <p:sp>
        <p:nvSpPr>
          <p:cNvPr id="44070" name="Text Box 42"/>
          <p:cNvSpPr txBox="1">
            <a:spLocks noChangeArrowheads="1"/>
          </p:cNvSpPr>
          <p:nvPr/>
        </p:nvSpPr>
        <p:spPr bwMode="auto">
          <a:xfrm>
            <a:off x="3733800" y="3236913"/>
            <a:ext cx="666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ADD</a:t>
            </a:r>
          </a:p>
        </p:txBody>
      </p:sp>
      <p:sp>
        <p:nvSpPr>
          <p:cNvPr id="44071" name="Text Box 43"/>
          <p:cNvSpPr txBox="1">
            <a:spLocks noChangeArrowheads="1"/>
          </p:cNvSpPr>
          <p:nvPr/>
        </p:nvSpPr>
        <p:spPr bwMode="auto">
          <a:xfrm>
            <a:off x="3565525" y="4456113"/>
            <a:ext cx="844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SHIFT</a:t>
            </a:r>
          </a:p>
        </p:txBody>
      </p:sp>
      <p:sp>
        <p:nvSpPr>
          <p:cNvPr id="44072" name="Text Box 44"/>
          <p:cNvSpPr txBox="1">
            <a:spLocks noChangeArrowheads="1"/>
          </p:cNvSpPr>
          <p:nvPr/>
        </p:nvSpPr>
        <p:spPr bwMode="auto">
          <a:xfrm>
            <a:off x="3870325" y="5805488"/>
            <a:ext cx="742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SIGN</a:t>
            </a:r>
          </a:p>
        </p:txBody>
      </p:sp>
      <p:sp>
        <p:nvSpPr>
          <p:cNvPr id="44073" name="Text Box 45"/>
          <p:cNvSpPr txBox="1">
            <a:spLocks noChangeArrowheads="1"/>
          </p:cNvSpPr>
          <p:nvPr/>
        </p:nvSpPr>
        <p:spPr bwMode="auto">
          <a:xfrm>
            <a:off x="6216650" y="5751513"/>
            <a:ext cx="793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OUT1</a:t>
            </a:r>
          </a:p>
        </p:txBody>
      </p:sp>
      <p:sp>
        <p:nvSpPr>
          <p:cNvPr id="44074" name="Text Box 46"/>
          <p:cNvSpPr txBox="1">
            <a:spLocks noChangeArrowheads="1"/>
          </p:cNvSpPr>
          <p:nvPr/>
        </p:nvSpPr>
        <p:spPr bwMode="auto">
          <a:xfrm>
            <a:off x="6216650" y="4876800"/>
            <a:ext cx="793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OUT2</a:t>
            </a:r>
          </a:p>
        </p:txBody>
      </p:sp>
      <p:sp>
        <p:nvSpPr>
          <p:cNvPr id="44075" name="Text Box 47"/>
          <p:cNvSpPr txBox="1">
            <a:spLocks noChangeArrowheads="1"/>
          </p:cNvSpPr>
          <p:nvPr/>
        </p:nvSpPr>
        <p:spPr bwMode="auto">
          <a:xfrm>
            <a:off x="5486400" y="2438400"/>
            <a:ext cx="933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START</a:t>
            </a:r>
          </a:p>
        </p:txBody>
      </p:sp>
      <p:sp>
        <p:nvSpPr>
          <p:cNvPr id="44076" name="Line 48"/>
          <p:cNvSpPr>
            <a:spLocks noChangeShapeType="1"/>
          </p:cNvSpPr>
          <p:nvPr/>
        </p:nvSpPr>
        <p:spPr bwMode="auto">
          <a:xfrm flipH="1">
            <a:off x="5334000" y="2286000"/>
            <a:ext cx="619125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7" name="Line 49"/>
          <p:cNvSpPr>
            <a:spLocks noChangeShapeType="1"/>
          </p:cNvSpPr>
          <p:nvPr/>
        </p:nvSpPr>
        <p:spPr bwMode="auto">
          <a:xfrm>
            <a:off x="5334000" y="2590800"/>
            <a:ext cx="685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8" name="Line 50"/>
          <p:cNvSpPr>
            <a:spLocks noChangeShapeType="1"/>
          </p:cNvSpPr>
          <p:nvPr/>
        </p:nvSpPr>
        <p:spPr bwMode="auto">
          <a:xfrm flipV="1">
            <a:off x="6029325" y="2590800"/>
            <a:ext cx="600075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9" name="Line 51"/>
          <p:cNvSpPr>
            <a:spLocks noChangeShapeType="1"/>
          </p:cNvSpPr>
          <p:nvPr/>
        </p:nvSpPr>
        <p:spPr bwMode="auto">
          <a:xfrm>
            <a:off x="5953125" y="2286000"/>
            <a:ext cx="676275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0" name="Line 55"/>
          <p:cNvSpPr>
            <a:spLocks noChangeShapeType="1"/>
          </p:cNvSpPr>
          <p:nvPr/>
        </p:nvSpPr>
        <p:spPr bwMode="auto">
          <a:xfrm flipH="1">
            <a:off x="3276600" y="1752600"/>
            <a:ext cx="266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1" name="Rectangle 57"/>
          <p:cNvSpPr>
            <a:spLocks noChangeArrowheads="1"/>
          </p:cNvSpPr>
          <p:nvPr/>
        </p:nvSpPr>
        <p:spPr bwMode="auto">
          <a:xfrm>
            <a:off x="5181600" y="3352800"/>
            <a:ext cx="17526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82" name="Text Box 58"/>
          <p:cNvSpPr txBox="1">
            <a:spLocks noChangeArrowheads="1"/>
          </p:cNvSpPr>
          <p:nvPr/>
        </p:nvSpPr>
        <p:spPr bwMode="auto">
          <a:xfrm>
            <a:off x="5410200" y="3443288"/>
            <a:ext cx="13081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DONE &lt;- 1</a:t>
            </a:r>
          </a:p>
        </p:txBody>
      </p:sp>
      <p:sp>
        <p:nvSpPr>
          <p:cNvPr id="44083" name="Line 59"/>
          <p:cNvSpPr>
            <a:spLocks noChangeShapeType="1"/>
          </p:cNvSpPr>
          <p:nvPr/>
        </p:nvSpPr>
        <p:spPr bwMode="auto">
          <a:xfrm flipV="1">
            <a:off x="6096000" y="3886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4" name="Line 60"/>
          <p:cNvSpPr>
            <a:spLocks noChangeShapeType="1"/>
          </p:cNvSpPr>
          <p:nvPr/>
        </p:nvSpPr>
        <p:spPr bwMode="auto">
          <a:xfrm flipV="1">
            <a:off x="6019800" y="2895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5" name="Line 61"/>
          <p:cNvSpPr>
            <a:spLocks noChangeShapeType="1"/>
          </p:cNvSpPr>
          <p:nvPr/>
        </p:nvSpPr>
        <p:spPr bwMode="auto">
          <a:xfrm flipV="1">
            <a:off x="5943600" y="1752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6" name="Line 62"/>
          <p:cNvSpPr>
            <a:spLocks noChangeShapeType="1"/>
          </p:cNvSpPr>
          <p:nvPr/>
        </p:nvSpPr>
        <p:spPr bwMode="auto">
          <a:xfrm>
            <a:off x="6858000" y="2590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7" name="Line 63"/>
          <p:cNvSpPr>
            <a:spLocks noChangeShapeType="1"/>
          </p:cNvSpPr>
          <p:nvPr/>
        </p:nvSpPr>
        <p:spPr bwMode="auto">
          <a:xfrm flipH="1">
            <a:off x="6629400" y="2590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8" name="Text Box 64"/>
          <p:cNvSpPr txBox="1">
            <a:spLocks noChangeArrowheads="1"/>
          </p:cNvSpPr>
          <p:nvPr/>
        </p:nvSpPr>
        <p:spPr bwMode="auto">
          <a:xfrm>
            <a:off x="6232525" y="3922713"/>
            <a:ext cx="768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HALT</a:t>
            </a:r>
          </a:p>
        </p:txBody>
      </p:sp>
      <p:sp>
        <p:nvSpPr>
          <p:cNvPr id="44089" name="Text Box 65"/>
          <p:cNvSpPr txBox="1">
            <a:spLocks noChangeArrowheads="1"/>
          </p:cNvSpPr>
          <p:nvPr/>
        </p:nvSpPr>
        <p:spPr bwMode="auto">
          <a:xfrm>
            <a:off x="6537325" y="222408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0</a:t>
            </a:r>
          </a:p>
        </p:txBody>
      </p:sp>
      <p:sp>
        <p:nvSpPr>
          <p:cNvPr id="44090" name="Text Box 66"/>
          <p:cNvSpPr txBox="1">
            <a:spLocks noChangeArrowheads="1"/>
          </p:cNvSpPr>
          <p:nvPr/>
        </p:nvSpPr>
        <p:spPr bwMode="auto">
          <a:xfrm>
            <a:off x="5632450" y="191928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021521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Other VHDL Standards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b="1" smtClean="0">
                <a:solidFill>
                  <a:srgbClr val="C00000"/>
                </a:solidFill>
              </a:rPr>
              <a:t>1076.1</a:t>
            </a:r>
            <a:r>
              <a:rPr lang="en-US" sz="2800" smtClean="0"/>
              <a:t>–1999: VHDL-AMS (Analog &amp; Mixed-Signal Extensions)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smtClean="0">
                <a:solidFill>
                  <a:srgbClr val="C00000"/>
                </a:solidFill>
              </a:rPr>
              <a:t>1076.2</a:t>
            </a:r>
            <a:r>
              <a:rPr lang="en-US" sz="2800" smtClean="0"/>
              <a:t>–1996: Std. VHDL Mathematics Packages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smtClean="0">
                <a:solidFill>
                  <a:srgbClr val="C00000"/>
                </a:solidFill>
              </a:rPr>
              <a:t>1076.3</a:t>
            </a:r>
            <a:r>
              <a:rPr lang="en-US" sz="2800" smtClean="0"/>
              <a:t>-1997: Std. VHDL Synthesis Packages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smtClean="0">
                <a:solidFill>
                  <a:srgbClr val="C00000"/>
                </a:solidFill>
              </a:rPr>
              <a:t>1076.4</a:t>
            </a:r>
            <a:r>
              <a:rPr lang="en-US" sz="2800" smtClean="0"/>
              <a:t>-1995: Std. VITAL Modeling Specification (VHDL Initiative Towards ASIC Libraries)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smtClean="0">
                <a:solidFill>
                  <a:srgbClr val="C00000"/>
                </a:solidFill>
              </a:rPr>
              <a:t>1076.6</a:t>
            </a:r>
            <a:r>
              <a:rPr lang="en-US" sz="2800" smtClean="0"/>
              <a:t>-1999: Std. for VHDL Register Transfer Level (RTL) Synthesis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smtClean="0">
                <a:solidFill>
                  <a:srgbClr val="C00000"/>
                </a:solidFill>
              </a:rPr>
              <a:t>1164</a:t>
            </a:r>
            <a:r>
              <a:rPr lang="en-US" sz="2800" smtClean="0"/>
              <a:t>-1993: Std. Multivalue Logic System for VHDL Model Interoperability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Multiplier – Top Level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81000" y="1219200"/>
            <a:ext cx="8305800" cy="51816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entity multiplier is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 port  (INBUS:     in  </a:t>
            </a:r>
            <a:r>
              <a:rPr lang="en-US" sz="2000" dirty="0" err="1" smtClean="0"/>
              <a:t>bit_vector</a:t>
            </a:r>
            <a:r>
              <a:rPr lang="en-US" sz="2000" dirty="0" smtClean="0"/>
              <a:t>(0 to 7);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	     OUTBUS: out </a:t>
            </a:r>
            <a:r>
              <a:rPr lang="en-US" sz="2000" dirty="0" err="1" smtClean="0"/>
              <a:t>bit_vector</a:t>
            </a:r>
            <a:r>
              <a:rPr lang="en-US" sz="2000" dirty="0" smtClean="0"/>
              <a:t>(0 to 7);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	     CLOCK:    in  bit;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	     START:     in  bit;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	     DONE:      out bit);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end multiplier;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0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architecture </a:t>
            </a:r>
            <a:r>
              <a:rPr lang="en-US" sz="2000" dirty="0" err="1" smtClean="0"/>
              <a:t>struc</a:t>
            </a:r>
            <a:r>
              <a:rPr lang="en-US" sz="2000" dirty="0" smtClean="0"/>
              <a:t> of multiplier is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0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>
                <a:solidFill>
                  <a:srgbClr val="0070C0"/>
                </a:solidFill>
              </a:rPr>
              <a:t> 	[component declarations go here]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000" dirty="0" smtClean="0">
              <a:solidFill>
                <a:srgbClr val="FFFF00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>
                <a:solidFill>
                  <a:srgbClr val="0070C0"/>
                </a:solidFill>
              </a:rPr>
              <a:t>  -- internal signals to interconnect components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  signal AR, MR, QR, AD, </a:t>
            </a:r>
            <a:r>
              <a:rPr lang="en-US" sz="2000" dirty="0" err="1" smtClean="0"/>
              <a:t>Ain</a:t>
            </a:r>
            <a:r>
              <a:rPr lang="en-US" sz="2000" dirty="0" smtClean="0"/>
              <a:t>: </a:t>
            </a:r>
            <a:r>
              <a:rPr lang="en-US" sz="2000" dirty="0" err="1" smtClean="0"/>
              <a:t>bit_vector</a:t>
            </a:r>
            <a:r>
              <a:rPr lang="en-US" sz="2000" dirty="0" smtClean="0"/>
              <a:t>(0 to 7);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  signal </a:t>
            </a:r>
            <a:r>
              <a:rPr lang="en-US" sz="2000" dirty="0" err="1" smtClean="0"/>
              <a:t>AMload</a:t>
            </a:r>
            <a:r>
              <a:rPr lang="en-US" sz="2000" dirty="0" smtClean="0"/>
              <a:t>, </a:t>
            </a:r>
            <a:r>
              <a:rPr lang="en-US" sz="2000" dirty="0" err="1" smtClean="0"/>
              <a:t>AMadd</a:t>
            </a:r>
            <a:r>
              <a:rPr lang="en-US" sz="2000" dirty="0" smtClean="0"/>
              <a:t>, </a:t>
            </a:r>
            <a:r>
              <a:rPr lang="en-US" sz="2000" dirty="0" err="1" smtClean="0"/>
              <a:t>Qload</a:t>
            </a:r>
            <a:r>
              <a:rPr lang="en-US" sz="2000" dirty="0" smtClean="0"/>
              <a:t>, </a:t>
            </a:r>
            <a:r>
              <a:rPr lang="en-US" sz="2000" dirty="0" err="1" smtClean="0"/>
              <a:t>AQshift</a:t>
            </a:r>
            <a:r>
              <a:rPr lang="en-US" sz="2000" dirty="0" smtClean="0"/>
              <a:t>, </a:t>
            </a:r>
            <a:r>
              <a:rPr lang="en-US" sz="2000" dirty="0" err="1" smtClean="0"/>
              <a:t>AQoutEn</a:t>
            </a:r>
            <a:r>
              <a:rPr lang="en-US" sz="2000" dirty="0" smtClean="0"/>
              <a:t>, </a:t>
            </a:r>
            <a:r>
              <a:rPr lang="en-US" sz="2000" dirty="0" err="1" smtClean="0"/>
              <a:t>AQoutSel</a:t>
            </a:r>
            <a:r>
              <a:rPr lang="en-US" sz="2000" dirty="0" smtClean="0"/>
              <a:t>: bit;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  signal </a:t>
            </a:r>
            <a:r>
              <a:rPr lang="en-US" sz="2000" dirty="0" err="1" smtClean="0"/>
              <a:t>SignLd</a:t>
            </a:r>
            <a:r>
              <a:rPr lang="en-US" sz="2000" dirty="0" smtClean="0"/>
              <a:t>: bit;</a:t>
            </a:r>
          </a:p>
        </p:txBody>
      </p:sp>
    </p:spTree>
    <p:extLst>
      <p:ext uri="{BB962C8B-B14F-4D97-AF65-F5344CB8AC3E}">
        <p14:creationId xmlns:p14="http://schemas.microsoft.com/office/powerpoint/2010/main" val="31467983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Multiplier – Top Level (continued)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dirty="0" smtClean="0"/>
              <a:t>begin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8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dirty="0" smtClean="0"/>
              <a:t>OUTBUS &lt;= AR when </a:t>
            </a:r>
            <a:r>
              <a:rPr lang="en-US" sz="1800" dirty="0" err="1" smtClean="0"/>
              <a:t>AQoutEn</a:t>
            </a:r>
            <a:r>
              <a:rPr lang="en-US" sz="1800" dirty="0" smtClean="0"/>
              <a:t> = '1' and </a:t>
            </a:r>
            <a:r>
              <a:rPr lang="en-US" sz="1800" dirty="0" err="1" smtClean="0"/>
              <a:t>AQoutSel</a:t>
            </a:r>
            <a:r>
              <a:rPr lang="en-US" sz="1800" dirty="0" smtClean="0"/>
              <a:t> = '0' else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dirty="0" smtClean="0"/>
              <a:t>	               QR when </a:t>
            </a:r>
            <a:r>
              <a:rPr lang="en-US" sz="1800" dirty="0" err="1" smtClean="0"/>
              <a:t>AQoutEn</a:t>
            </a:r>
            <a:r>
              <a:rPr lang="en-US" sz="1800" dirty="0" smtClean="0"/>
              <a:t> = '1' and </a:t>
            </a:r>
            <a:r>
              <a:rPr lang="en-US" sz="1800" dirty="0" err="1" smtClean="0"/>
              <a:t>AQoutSel</a:t>
            </a:r>
            <a:r>
              <a:rPr lang="en-US" sz="1800" dirty="0" smtClean="0"/>
              <a:t> = '1' else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dirty="0" smtClean="0"/>
              <a:t>	               "00000000";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8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dirty="0" err="1" smtClean="0"/>
              <a:t>Ain</a:t>
            </a:r>
            <a:r>
              <a:rPr lang="en-US" sz="1800" dirty="0" smtClean="0"/>
              <a:t>(0) &lt;= AD(0) when </a:t>
            </a:r>
            <a:r>
              <a:rPr lang="en-US" sz="1800" dirty="0" err="1" smtClean="0"/>
              <a:t>AMadd</a:t>
            </a:r>
            <a:r>
              <a:rPr lang="en-US" sz="1800" dirty="0" smtClean="0"/>
              <a:t> = '1' else MR(0) </a:t>
            </a:r>
            <a:r>
              <a:rPr lang="en-US" sz="1800" dirty="0" err="1" smtClean="0"/>
              <a:t>xor</a:t>
            </a:r>
            <a:r>
              <a:rPr lang="en-US" sz="1800" dirty="0" smtClean="0"/>
              <a:t> QR(7);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dirty="0" err="1" smtClean="0"/>
              <a:t>Ain</a:t>
            </a:r>
            <a:r>
              <a:rPr lang="en-US" sz="1800" dirty="0" smtClean="0"/>
              <a:t>(1 to 7) &lt;= AD(1 to 7);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8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dirty="0" smtClean="0"/>
              <a:t>M: 	   </a:t>
            </a:r>
            <a:r>
              <a:rPr lang="en-US" sz="1800" dirty="0" err="1" smtClean="0"/>
              <a:t>mreg</a:t>
            </a:r>
            <a:r>
              <a:rPr lang="en-US" sz="1800" dirty="0" smtClean="0"/>
              <a:t>   port map (INBUS, MR, </a:t>
            </a:r>
            <a:r>
              <a:rPr lang="en-US" sz="1800" dirty="0" err="1" smtClean="0"/>
              <a:t>AMload</a:t>
            </a:r>
            <a:r>
              <a:rPr lang="en-US" sz="1800" dirty="0" smtClean="0"/>
              <a:t>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dirty="0" smtClean="0"/>
              <a:t>Q: 	   </a:t>
            </a:r>
            <a:r>
              <a:rPr lang="en-US" sz="1800" dirty="0" err="1" smtClean="0"/>
              <a:t>Qreg</a:t>
            </a:r>
            <a:r>
              <a:rPr lang="en-US" sz="1800" dirty="0" smtClean="0"/>
              <a:t>   port map (INBUS, QR, AR(7), </a:t>
            </a:r>
            <a:r>
              <a:rPr lang="en-US" sz="1800" dirty="0" err="1" smtClean="0"/>
              <a:t>Qload</a:t>
            </a:r>
            <a:r>
              <a:rPr lang="en-US" sz="1800" dirty="0" smtClean="0"/>
              <a:t>, </a:t>
            </a:r>
            <a:r>
              <a:rPr lang="en-US" sz="1800" dirty="0" err="1" smtClean="0"/>
              <a:t>SignLd</a:t>
            </a:r>
            <a:r>
              <a:rPr lang="en-US" sz="1800" dirty="0" smtClean="0"/>
              <a:t>, </a:t>
            </a:r>
            <a:r>
              <a:rPr lang="en-US" sz="1800" dirty="0" err="1" smtClean="0"/>
              <a:t>AQshift</a:t>
            </a:r>
            <a:r>
              <a:rPr lang="en-US" sz="1800" dirty="0" smtClean="0"/>
              <a:t>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dirty="0" smtClean="0"/>
              <a:t>A: 	   </a:t>
            </a:r>
            <a:r>
              <a:rPr lang="en-US" sz="1800" dirty="0" err="1" smtClean="0"/>
              <a:t>areg</a:t>
            </a:r>
            <a:r>
              <a:rPr lang="en-US" sz="1800" dirty="0" smtClean="0"/>
              <a:t>    port map (</a:t>
            </a:r>
            <a:r>
              <a:rPr lang="en-US" sz="1800" dirty="0" err="1" smtClean="0"/>
              <a:t>Ain</a:t>
            </a:r>
            <a:r>
              <a:rPr lang="en-US" sz="1800" dirty="0" smtClean="0"/>
              <a:t>, AR, </a:t>
            </a:r>
            <a:r>
              <a:rPr lang="en-US" sz="1800" dirty="0" err="1" smtClean="0"/>
              <a:t>AMadd</a:t>
            </a:r>
            <a:r>
              <a:rPr lang="en-US" sz="1800" dirty="0" smtClean="0"/>
              <a:t>, </a:t>
            </a:r>
            <a:r>
              <a:rPr lang="en-US" sz="1800" dirty="0" err="1" smtClean="0"/>
              <a:t>SignLd</a:t>
            </a:r>
            <a:r>
              <a:rPr lang="en-US" sz="1800" dirty="0" smtClean="0"/>
              <a:t>, </a:t>
            </a:r>
            <a:r>
              <a:rPr lang="en-US" sz="1800" dirty="0" err="1" smtClean="0"/>
              <a:t>AQshift</a:t>
            </a:r>
            <a:r>
              <a:rPr lang="en-US" sz="1800" dirty="0" smtClean="0"/>
              <a:t>, </a:t>
            </a:r>
            <a:r>
              <a:rPr lang="en-US" sz="1800" dirty="0" err="1" smtClean="0"/>
              <a:t>AMload</a:t>
            </a:r>
            <a:r>
              <a:rPr lang="en-US" sz="1800" dirty="0" smtClean="0"/>
              <a:t>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dirty="0" smtClean="0"/>
              <a:t>ADR: adder port map (AR, MR, AD);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dirty="0" smtClean="0"/>
              <a:t>C:      </a:t>
            </a:r>
            <a:r>
              <a:rPr lang="en-US" sz="1800" dirty="0" err="1" smtClean="0"/>
              <a:t>mctrl</a:t>
            </a:r>
            <a:r>
              <a:rPr lang="en-US" sz="1800" dirty="0" smtClean="0"/>
              <a:t>  port map (START, CLOCK, QR(7), </a:t>
            </a:r>
            <a:r>
              <a:rPr lang="en-US" sz="1800" dirty="0" err="1" smtClean="0"/>
              <a:t>AMload</a:t>
            </a:r>
            <a:r>
              <a:rPr lang="en-US" sz="1800" dirty="0" smtClean="0"/>
              <a:t>, </a:t>
            </a:r>
            <a:r>
              <a:rPr lang="en-US" sz="1800" dirty="0" err="1" smtClean="0"/>
              <a:t>AMadd</a:t>
            </a:r>
            <a:r>
              <a:rPr lang="en-US" sz="1800" dirty="0" smtClean="0"/>
              <a:t>, </a:t>
            </a:r>
            <a:r>
              <a:rPr lang="en-US" sz="1800" dirty="0" err="1" smtClean="0"/>
              <a:t>Qload</a:t>
            </a:r>
            <a:r>
              <a:rPr lang="en-US" sz="1800" dirty="0" smtClean="0"/>
              <a:t>, </a:t>
            </a:r>
            <a:r>
              <a:rPr lang="en-US" sz="1800" dirty="0" err="1" smtClean="0"/>
              <a:t>AQshift</a:t>
            </a:r>
            <a:r>
              <a:rPr lang="en-US" sz="1800" dirty="0" smtClean="0"/>
              <a:t>,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dirty="0" smtClean="0"/>
              <a:t>		                    </a:t>
            </a:r>
            <a:r>
              <a:rPr lang="en-US" sz="1800" dirty="0" err="1" smtClean="0"/>
              <a:t>SignLd</a:t>
            </a:r>
            <a:r>
              <a:rPr lang="en-US" sz="1800" dirty="0" smtClean="0"/>
              <a:t>, </a:t>
            </a:r>
            <a:r>
              <a:rPr lang="en-US" sz="1800" dirty="0" err="1" smtClean="0"/>
              <a:t>AQoutEn</a:t>
            </a:r>
            <a:r>
              <a:rPr lang="en-US" sz="1800" dirty="0" smtClean="0"/>
              <a:t>, </a:t>
            </a:r>
            <a:r>
              <a:rPr lang="en-US" sz="1800" dirty="0" err="1" smtClean="0"/>
              <a:t>AQoutSel</a:t>
            </a:r>
            <a:r>
              <a:rPr lang="en-US" sz="1800" dirty="0" smtClean="0"/>
              <a:t>, DONE);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dirty="0" smtClean="0"/>
              <a:t>end;</a:t>
            </a:r>
          </a:p>
          <a:p>
            <a:pPr>
              <a:lnSpc>
                <a:spcPct val="80000"/>
              </a:lnSpc>
            </a:pP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336763055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Multiplicand Register (</a:t>
            </a:r>
            <a:r>
              <a:rPr lang="en-US" dirty="0" err="1" smtClean="0"/>
              <a:t>mreg</a:t>
            </a:r>
            <a:r>
              <a:rPr lang="en-US" dirty="0" smtClean="0"/>
              <a:t>)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-- simple parallel-load register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entity mreg is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 port  (Min:  in  bit_vector(0 to 7);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	     Mout: out bit_vector(0 to 7);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	     Load: in  bit);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end mreg;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00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architecture comp of mreg is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begin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 	process (Load)		-- wait for change in Load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 	begin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   		if Load = '1' then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			Mout &lt;= Min;	-- parallel load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   		end if;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 	end process;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end;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000" smtClean="0"/>
          </a:p>
        </p:txBody>
      </p:sp>
    </p:spTree>
    <p:extLst>
      <p:ext uri="{BB962C8B-B14F-4D97-AF65-F5344CB8AC3E}">
        <p14:creationId xmlns:p14="http://schemas.microsoft.com/office/powerpoint/2010/main" val="363654908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Accumulator Register (areg)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-- shift register with clear and parallel load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entity Areg is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 port  (Ain:     in  bit_vector(0 to 7);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	      Aout:   out bit_vector(0 to 7);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	      Load:   in  bit;		-- load entire register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	      Load0: in  bit;		-- load a0 only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	      Shift:    in  bit;		-- shift right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	      Clear:   in  bit);	-- clear register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end Areg;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00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architecture comp of areg is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	 signal A: bit_vector(0 to 7);	-- internal state</a:t>
            </a:r>
          </a:p>
        </p:txBody>
      </p:sp>
    </p:spTree>
    <p:extLst>
      <p:ext uri="{BB962C8B-B14F-4D97-AF65-F5344CB8AC3E}">
        <p14:creationId xmlns:p14="http://schemas.microsoft.com/office/powerpoint/2010/main" val="263099208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Accumulator Register (areg)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81000" y="1295400"/>
            <a:ext cx="8229600" cy="49530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begin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	 </a:t>
            </a:r>
            <a:r>
              <a:rPr lang="en-US" sz="2000" dirty="0" err="1" smtClean="0"/>
              <a:t>Aout</a:t>
            </a:r>
            <a:r>
              <a:rPr lang="en-US" sz="2000" dirty="0" smtClean="0"/>
              <a:t> &lt;= A;			-- internal value to outputs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0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  	process (Clear, Load, Load0, Shift)  -- wait for event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  	begin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   		 if Clear = '1' then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			A &lt;= "00000000";	-- clear register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    		</a:t>
            </a:r>
            <a:r>
              <a:rPr lang="en-US" sz="2000" dirty="0" err="1" smtClean="0"/>
              <a:t>elsif</a:t>
            </a:r>
            <a:r>
              <a:rPr lang="en-US" sz="2000" dirty="0" smtClean="0"/>
              <a:t> Load = '1' then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			A &lt;= </a:t>
            </a:r>
            <a:r>
              <a:rPr lang="en-US" sz="2000" dirty="0" err="1" smtClean="0"/>
              <a:t>Ain</a:t>
            </a:r>
            <a:r>
              <a:rPr lang="en-US" sz="2000" dirty="0" smtClean="0"/>
              <a:t>;		-- parallel load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    		</a:t>
            </a:r>
            <a:r>
              <a:rPr lang="en-US" sz="2000" dirty="0" err="1" smtClean="0"/>
              <a:t>elsif</a:t>
            </a:r>
            <a:r>
              <a:rPr lang="en-US" sz="2000" dirty="0" smtClean="0"/>
              <a:t> Shift = '1' then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			A &lt;= '0' &amp; A(0 to 6);	-- right shift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    		</a:t>
            </a:r>
            <a:r>
              <a:rPr lang="en-US" sz="2000" dirty="0" err="1" smtClean="0"/>
              <a:t>elsif</a:t>
            </a:r>
            <a:r>
              <a:rPr lang="en-US" sz="2000" dirty="0" smtClean="0"/>
              <a:t> Load0 = '1' then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			A(0) &lt;= </a:t>
            </a:r>
            <a:r>
              <a:rPr lang="en-US" sz="2000" dirty="0" err="1" smtClean="0"/>
              <a:t>Ain</a:t>
            </a:r>
            <a:r>
              <a:rPr lang="en-US" sz="2000" dirty="0" smtClean="0"/>
              <a:t>(0);	             -- load A(0) only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    		end if;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  	end process;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end;</a:t>
            </a:r>
          </a:p>
        </p:txBody>
      </p:sp>
    </p:spTree>
    <p:extLst>
      <p:ext uri="{BB962C8B-B14F-4D97-AF65-F5344CB8AC3E}">
        <p14:creationId xmlns:p14="http://schemas.microsoft.com/office/powerpoint/2010/main" val="119575528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Multiplier/Product Register (</a:t>
            </a:r>
            <a:r>
              <a:rPr lang="en-US" dirty="0" err="1" smtClean="0"/>
              <a:t>Qreg</a:t>
            </a:r>
            <a:r>
              <a:rPr lang="en-US" dirty="0" smtClean="0"/>
              <a:t>)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-- shift register with parallel load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0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entity </a:t>
            </a:r>
            <a:r>
              <a:rPr lang="en-US" sz="2000" dirty="0" err="1" smtClean="0"/>
              <a:t>Qreg</a:t>
            </a:r>
            <a:r>
              <a:rPr lang="en-US" sz="2000" dirty="0" smtClean="0"/>
              <a:t> is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 port  (Qin:    in  </a:t>
            </a:r>
            <a:r>
              <a:rPr lang="en-US" sz="2000" dirty="0" err="1" smtClean="0"/>
              <a:t>bit_vector</a:t>
            </a:r>
            <a:r>
              <a:rPr lang="en-US" sz="2000" dirty="0" smtClean="0"/>
              <a:t>(0 to 7);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 	     </a:t>
            </a:r>
            <a:r>
              <a:rPr lang="en-US" sz="2000" dirty="0" err="1" smtClean="0"/>
              <a:t>Qout</a:t>
            </a:r>
            <a:r>
              <a:rPr lang="en-US" sz="2000" dirty="0" smtClean="0"/>
              <a:t>:   out </a:t>
            </a:r>
            <a:r>
              <a:rPr lang="en-US" sz="2000" dirty="0" err="1" smtClean="0"/>
              <a:t>bit_vector</a:t>
            </a:r>
            <a:r>
              <a:rPr lang="en-US" sz="2000" dirty="0" smtClean="0"/>
              <a:t>(0 to 7);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	     </a:t>
            </a:r>
            <a:r>
              <a:rPr lang="en-US" sz="2000" dirty="0" err="1" smtClean="0"/>
              <a:t>SerIn</a:t>
            </a:r>
            <a:r>
              <a:rPr lang="en-US" sz="2000" dirty="0" smtClean="0"/>
              <a:t>:  in  bit;		-- serial input for shift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	     Load:   in  bit;		-- parallel load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	     Clear7: in  bit;		-- clear bit 7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	     Shift:  in  bit);		-- right shift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end </a:t>
            </a:r>
            <a:r>
              <a:rPr lang="en-US" sz="2000" dirty="0" err="1" smtClean="0"/>
              <a:t>Qreg</a:t>
            </a:r>
            <a:r>
              <a:rPr lang="en-US" sz="2000" dirty="0" smtClean="0"/>
              <a:t>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0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architecture comp of </a:t>
            </a:r>
            <a:r>
              <a:rPr lang="en-US" sz="2000" dirty="0" err="1" smtClean="0"/>
              <a:t>qreg</a:t>
            </a:r>
            <a:r>
              <a:rPr lang="en-US" sz="2000" dirty="0" smtClean="0"/>
              <a:t> is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     signal Q: </a:t>
            </a:r>
            <a:r>
              <a:rPr lang="en-US" sz="2000" dirty="0" err="1" smtClean="0"/>
              <a:t>bit_vector</a:t>
            </a:r>
            <a:r>
              <a:rPr lang="en-US" sz="2000" dirty="0" smtClean="0"/>
              <a:t>(0 to 7);	   -- internal storage</a:t>
            </a:r>
          </a:p>
        </p:txBody>
      </p:sp>
    </p:spTree>
    <p:extLst>
      <p:ext uri="{BB962C8B-B14F-4D97-AF65-F5344CB8AC3E}">
        <p14:creationId xmlns:p14="http://schemas.microsoft.com/office/powerpoint/2010/main" val="332181234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Multiplier/Product Register (</a:t>
            </a:r>
            <a:r>
              <a:rPr lang="en-US" dirty="0" err="1" smtClean="0"/>
              <a:t>Qreg</a:t>
            </a:r>
            <a:r>
              <a:rPr lang="en-US" dirty="0" smtClean="0"/>
              <a:t>)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begin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00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  Qout &lt;= Q;	-- drive output from internal storage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00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  process (Load, Shift, Clear7)   -- wait for event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  begin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       if Load = '1' then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		Q &lt;= Qin;		  -- load Q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       elsif Shift = '1' then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		Q &lt;= SerIn &amp; Q(0 to 6);   -- shift Q right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       elsif Clear7 = '1' then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		Q(7) &lt;= '0';		  -- clear bit Q(7)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       end if;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  end process;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end;</a:t>
            </a:r>
          </a:p>
        </p:txBody>
      </p:sp>
    </p:spTree>
    <p:extLst>
      <p:ext uri="{BB962C8B-B14F-4D97-AF65-F5344CB8AC3E}">
        <p14:creationId xmlns:p14="http://schemas.microsoft.com/office/powerpoint/2010/main" val="2039165565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8-bit adder (behavioral)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use work.qsim_logic.all; -- contains bit_vector addition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entity adder is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    port( X,Y: in  bit_vector(0 to 7);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	         Z:  out bit_vector(0 to 7));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end adder;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00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architecture comp of adder is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	  signal  temp: bit_vector(0 to 8);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begin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	  temp &lt;= ("00" &amp; X(1 to 7)) + ("00" &amp; Y(1 to 7));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	  Z &lt;= temp (1 to 8);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end;	</a:t>
            </a:r>
          </a:p>
        </p:txBody>
      </p:sp>
    </p:spTree>
    <p:extLst>
      <p:ext uri="{BB962C8B-B14F-4D97-AF65-F5344CB8AC3E}">
        <p14:creationId xmlns:p14="http://schemas.microsoft.com/office/powerpoint/2010/main" val="199600931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Multiplier Controller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entity </a:t>
            </a:r>
            <a:r>
              <a:rPr lang="en-US" sz="2000" dirty="0" err="1" smtClean="0"/>
              <a:t>mctrl</a:t>
            </a:r>
            <a:r>
              <a:rPr lang="en-US" sz="2000" dirty="0" smtClean="0"/>
              <a:t> is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  	port (Start:    		in  bit;		-- start pulse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		Clock:    	in  bit;		-- clock input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        	Q7:      		 in  bit;		-- LSB of multiplier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		</a:t>
            </a:r>
            <a:r>
              <a:rPr lang="en-US" sz="2000" dirty="0" err="1" smtClean="0"/>
              <a:t>AMload</a:t>
            </a:r>
            <a:r>
              <a:rPr lang="en-US" sz="2000" dirty="0" smtClean="0"/>
              <a:t>:   	out bit;		-- load M &amp; A registers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		</a:t>
            </a:r>
            <a:r>
              <a:rPr lang="en-US" sz="2000" dirty="0" err="1" smtClean="0"/>
              <a:t>AMadd</a:t>
            </a:r>
            <a:r>
              <a:rPr lang="en-US" sz="2000" dirty="0" smtClean="0"/>
              <a:t>:    	out bit;		-- load adder result into A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		</a:t>
            </a:r>
            <a:r>
              <a:rPr lang="en-US" sz="2000" dirty="0" err="1" smtClean="0"/>
              <a:t>Qload</a:t>
            </a:r>
            <a:r>
              <a:rPr lang="en-US" sz="2000" dirty="0" smtClean="0"/>
              <a:t>:    	out bit;		-- Load Q register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		</a:t>
            </a:r>
            <a:r>
              <a:rPr lang="en-US" sz="2000" dirty="0" err="1" smtClean="0"/>
              <a:t>AQshift</a:t>
            </a:r>
            <a:r>
              <a:rPr lang="en-US" sz="2000" dirty="0" smtClean="0"/>
              <a:t>:  	out bit;		-- shift A &amp; Q registers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		</a:t>
            </a:r>
            <a:r>
              <a:rPr lang="en-US" sz="2000" dirty="0" err="1" smtClean="0"/>
              <a:t>SignLd</a:t>
            </a:r>
            <a:r>
              <a:rPr lang="en-US" sz="2000" dirty="0" smtClean="0"/>
              <a:t>:   		out bit;		-- load sign into A(0)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   		</a:t>
            </a:r>
            <a:r>
              <a:rPr lang="en-US" sz="2000" dirty="0" err="1" smtClean="0"/>
              <a:t>AQoutEn</a:t>
            </a:r>
            <a:r>
              <a:rPr lang="en-US" sz="2000" dirty="0" smtClean="0"/>
              <a:t>:  	out bit;		-- enable output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		</a:t>
            </a:r>
            <a:r>
              <a:rPr lang="en-US" sz="2000" dirty="0" err="1" smtClean="0"/>
              <a:t>AQoutSel</a:t>
            </a:r>
            <a:r>
              <a:rPr lang="en-US" sz="2000" dirty="0" smtClean="0"/>
              <a:t>: 	out bit;		-- select A or Q for output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		DONE:     	out bit);		-- external DONE signal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end </a:t>
            </a:r>
            <a:r>
              <a:rPr lang="en-US" sz="2000" dirty="0" err="1" smtClean="0"/>
              <a:t>mctrl</a:t>
            </a:r>
            <a:r>
              <a:rPr lang="en-US" sz="2000" dirty="0" smtClean="0"/>
              <a:t>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0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875007796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65187"/>
          </a:xfrm>
        </p:spPr>
        <p:txBody>
          <a:bodyPr/>
          <a:lstStyle/>
          <a:p>
            <a:r>
              <a:rPr lang="en-US" dirty="0" smtClean="0"/>
              <a:t>Multiplier Controller - Architecture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52578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architecture comp of </a:t>
            </a:r>
            <a:r>
              <a:rPr lang="en-US" sz="2000" dirty="0" err="1" smtClean="0"/>
              <a:t>mctrl</a:t>
            </a:r>
            <a:r>
              <a:rPr lang="en-US" sz="2000" dirty="0" smtClean="0"/>
              <a:t> is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 	type states is (Halt,In1,In2,Add,Shift,Sign,Out1,Out2);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	signal State:    States := Halt;		-- state of the controller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begin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	 -- decode state variable for outputs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	 </a:t>
            </a:r>
            <a:r>
              <a:rPr lang="en-US" sz="2000" dirty="0" err="1" smtClean="0"/>
              <a:t>AMload</a:t>
            </a:r>
            <a:r>
              <a:rPr lang="en-US" sz="2000" dirty="0" smtClean="0"/>
              <a:t>   &lt;= '1' when State = In1 else '0';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	 </a:t>
            </a:r>
            <a:r>
              <a:rPr lang="en-US" sz="2000" dirty="0" err="1" smtClean="0"/>
              <a:t>Qload</a:t>
            </a:r>
            <a:r>
              <a:rPr lang="en-US" sz="2000" dirty="0" smtClean="0"/>
              <a:t>      &lt;= '1' when State = In2 else '0';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	 </a:t>
            </a:r>
            <a:r>
              <a:rPr lang="en-US" sz="2000" dirty="0" err="1" smtClean="0"/>
              <a:t>AMadd</a:t>
            </a:r>
            <a:r>
              <a:rPr lang="en-US" sz="2000" dirty="0" smtClean="0"/>
              <a:t>    &lt;= '1' when State = Add and Q7 = '1' else '0';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	 </a:t>
            </a:r>
            <a:r>
              <a:rPr lang="en-US" sz="2000" dirty="0" err="1" smtClean="0"/>
              <a:t>AQshift</a:t>
            </a:r>
            <a:r>
              <a:rPr lang="en-US" sz="2000" dirty="0" smtClean="0"/>
              <a:t>    &lt;= '1' when State = Shift else '0';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	 </a:t>
            </a:r>
            <a:r>
              <a:rPr lang="en-US" sz="2000" dirty="0" err="1" smtClean="0"/>
              <a:t>AQoutSel</a:t>
            </a:r>
            <a:r>
              <a:rPr lang="en-US" sz="2000" dirty="0" smtClean="0"/>
              <a:t> &lt;= '1' when State = Out2 else '0';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	 </a:t>
            </a:r>
            <a:r>
              <a:rPr lang="en-US" sz="2000" dirty="0" err="1" smtClean="0"/>
              <a:t>SignLd</a:t>
            </a:r>
            <a:r>
              <a:rPr lang="en-US" sz="2000" dirty="0" smtClean="0"/>
              <a:t>     &lt;= '1' when State = Sign else '0';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	 </a:t>
            </a:r>
            <a:r>
              <a:rPr lang="en-US" sz="2000" dirty="0" err="1" smtClean="0"/>
              <a:t>AQoutEn</a:t>
            </a:r>
            <a:r>
              <a:rPr lang="en-US" sz="2000" dirty="0" smtClean="0"/>
              <a:t>  &lt;= '1' when State = Out1 or State = Out2 else '0';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	 DONE      &lt;= '1' when State = Halt else '0';</a:t>
            </a:r>
          </a:p>
        </p:txBody>
      </p:sp>
    </p:spTree>
    <p:extLst>
      <p:ext uri="{BB962C8B-B14F-4D97-AF65-F5344CB8AC3E}">
        <p14:creationId xmlns:p14="http://schemas.microsoft.com/office/powerpoint/2010/main" val="2755386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HDLs in Digital System Design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/>
            <a:r>
              <a:rPr lang="en-US" sz="2800" smtClean="0"/>
              <a:t>Model and document digital systems</a:t>
            </a:r>
          </a:p>
          <a:p>
            <a:pPr lvl="1" eaLnBrk="1" hangingPunct="1"/>
            <a:r>
              <a:rPr lang="en-US" sz="2400" smtClean="0"/>
              <a:t>Hierarchical models</a:t>
            </a:r>
          </a:p>
          <a:p>
            <a:pPr lvl="2" eaLnBrk="1" hangingPunct="1"/>
            <a:r>
              <a:rPr lang="en-US" sz="2400" smtClean="0"/>
              <a:t>System, RTL (Register Transfer Level), Gates</a:t>
            </a:r>
          </a:p>
          <a:p>
            <a:pPr lvl="1" eaLnBrk="1" hangingPunct="1"/>
            <a:r>
              <a:rPr lang="en-US" sz="2400" smtClean="0"/>
              <a:t>Different levels of abstraction</a:t>
            </a:r>
          </a:p>
          <a:p>
            <a:pPr lvl="2" eaLnBrk="1" hangingPunct="1"/>
            <a:r>
              <a:rPr lang="en-US" sz="2400" smtClean="0"/>
              <a:t>Behavior, structure</a:t>
            </a:r>
          </a:p>
          <a:p>
            <a:pPr eaLnBrk="1" hangingPunct="1"/>
            <a:r>
              <a:rPr lang="en-US" sz="2800" smtClean="0"/>
              <a:t>Verify circuit/system design via simulation</a:t>
            </a:r>
          </a:p>
          <a:p>
            <a:pPr eaLnBrk="1" hangingPunct="1"/>
            <a:r>
              <a:rPr lang="en-US" sz="2800" smtClean="0"/>
              <a:t>Automated synthesis of circuits from HDL models </a:t>
            </a:r>
          </a:p>
          <a:p>
            <a:pPr lvl="1" eaLnBrk="1" hangingPunct="1"/>
            <a:r>
              <a:rPr lang="en-US" sz="2400" smtClean="0"/>
              <a:t>using a technology library</a:t>
            </a:r>
          </a:p>
          <a:p>
            <a:pPr lvl="1" eaLnBrk="1" hangingPunct="1"/>
            <a:r>
              <a:rPr lang="en-US" sz="2400" smtClean="0"/>
              <a:t>output is primitive cell-level netlist (gates, flip flops, etc.)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88987"/>
          </a:xfrm>
        </p:spPr>
        <p:txBody>
          <a:bodyPr/>
          <a:lstStyle/>
          <a:p>
            <a:r>
              <a:rPr lang="en-US" dirty="0" smtClean="0"/>
              <a:t>Controller – State transition process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143000"/>
            <a:ext cx="8229600" cy="51816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process (Clock) </a:t>
            </a:r>
            <a:r>
              <a:rPr lang="en-US" sz="2000" dirty="0" smtClean="0">
                <a:solidFill>
                  <a:srgbClr val="00B0F0"/>
                </a:solidFill>
              </a:rPr>
              <a:t>-- implement state machine state transitions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  		variable Count: integer;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 begin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    	if Clock = '1' then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		case State is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	  	     when Halt =&gt;  if Start = '1' then      </a:t>
            </a:r>
            <a:r>
              <a:rPr lang="en-US" sz="2000" dirty="0" smtClean="0">
                <a:solidFill>
                  <a:srgbClr val="00B0F0"/>
                </a:solidFill>
              </a:rPr>
              <a:t>-- wait for start pulse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				      State &lt;= In1;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			 	      Count := 0;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		             	            end if;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	  	     when In1   =&gt;  State &lt;= In2;	</a:t>
            </a:r>
            <a:r>
              <a:rPr lang="en-US" sz="2000" dirty="0" smtClean="0">
                <a:solidFill>
                  <a:srgbClr val="00B0F0"/>
                </a:solidFill>
              </a:rPr>
              <a:t>-- Read 1</a:t>
            </a:r>
            <a:r>
              <a:rPr lang="en-US" sz="2000" baseline="30000" dirty="0" smtClean="0">
                <a:solidFill>
                  <a:srgbClr val="00B0F0"/>
                </a:solidFill>
              </a:rPr>
              <a:t>st</a:t>
            </a:r>
            <a:r>
              <a:rPr lang="en-US" sz="2000" dirty="0" smtClean="0">
                <a:solidFill>
                  <a:srgbClr val="00B0F0"/>
                </a:solidFill>
              </a:rPr>
              <a:t> operand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	  	     when In2   =&gt;  State &lt;= Add;	</a:t>
            </a:r>
            <a:r>
              <a:rPr lang="en-US" sz="2000" dirty="0" smtClean="0">
                <a:solidFill>
                  <a:srgbClr val="00B0F0"/>
                </a:solidFill>
              </a:rPr>
              <a:t>-- Read 2</a:t>
            </a:r>
            <a:r>
              <a:rPr lang="en-US" sz="2000" baseline="30000" dirty="0" smtClean="0">
                <a:solidFill>
                  <a:srgbClr val="00B0F0"/>
                </a:solidFill>
              </a:rPr>
              <a:t>nd</a:t>
            </a:r>
            <a:r>
              <a:rPr lang="en-US" sz="2000" dirty="0" smtClean="0">
                <a:solidFill>
                  <a:srgbClr val="00B0F0"/>
                </a:solidFill>
              </a:rPr>
              <a:t> operand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  	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638800" y="5918261"/>
            <a:ext cx="1388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(Continued)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070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88987"/>
          </a:xfrm>
        </p:spPr>
        <p:txBody>
          <a:bodyPr/>
          <a:lstStyle/>
          <a:p>
            <a:r>
              <a:rPr lang="en-US" dirty="0" smtClean="0"/>
              <a:t>Controller – State transition </a:t>
            </a:r>
            <a:r>
              <a:rPr lang="en-US" dirty="0" smtClean="0"/>
              <a:t>process</a:t>
            </a:r>
            <a:br>
              <a:rPr lang="en-US" dirty="0" smtClean="0"/>
            </a:br>
            <a:r>
              <a:rPr lang="en-US" sz="2400" dirty="0" smtClean="0"/>
              <a:t>(continued)</a:t>
            </a:r>
            <a:endParaRPr lang="en-US" dirty="0" smtClean="0"/>
          </a:p>
        </p:txBody>
      </p:sp>
      <p:sp>
        <p:nvSpPr>
          <p:cNvPr id="552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47800"/>
            <a:ext cx="8229600" cy="48768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  	   </a:t>
            </a:r>
            <a:r>
              <a:rPr lang="en-US" sz="2000" dirty="0" smtClean="0"/>
              <a:t>when </a:t>
            </a:r>
            <a:r>
              <a:rPr lang="en-US" sz="2000" dirty="0" smtClean="0"/>
              <a:t>Add  =&gt;  State &lt;= Shift</a:t>
            </a:r>
            <a:r>
              <a:rPr lang="en-US" sz="2000" dirty="0" smtClean="0"/>
              <a:t>;  </a:t>
            </a:r>
            <a:r>
              <a:rPr lang="en-US" sz="2000" dirty="0" smtClean="0">
                <a:solidFill>
                  <a:srgbClr val="00B0F0"/>
                </a:solidFill>
              </a:rPr>
              <a:t>-- </a:t>
            </a:r>
            <a:r>
              <a:rPr lang="en-US" sz="2000" dirty="0" smtClean="0">
                <a:solidFill>
                  <a:srgbClr val="00B0F0"/>
                </a:solidFill>
              </a:rPr>
              <a:t>Add multiplicand to accumulator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			             Count := Count + 1;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	  	    </a:t>
            </a:r>
            <a:r>
              <a:rPr lang="en-US" sz="2000" dirty="0" smtClean="0"/>
              <a:t>when </a:t>
            </a:r>
            <a:r>
              <a:rPr lang="en-US" sz="2000" dirty="0" smtClean="0"/>
              <a:t>Shift =&gt;  if Count = 7 then	</a:t>
            </a:r>
            <a:r>
              <a:rPr lang="en-US" sz="2000" dirty="0" smtClean="0">
                <a:solidFill>
                  <a:srgbClr val="00B0F0"/>
                </a:solidFill>
              </a:rPr>
              <a:t>-- Shift accumulator/multiplier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			   	      State &lt;= Sign;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		              	             else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			   	      State &lt;= Add;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		                             end if;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	  	    </a:t>
            </a:r>
            <a:r>
              <a:rPr lang="en-US" sz="2000" dirty="0" smtClean="0"/>
              <a:t>when </a:t>
            </a:r>
            <a:r>
              <a:rPr lang="en-US" sz="2000" dirty="0" smtClean="0"/>
              <a:t>Sign   =&gt; State &lt;= Out1;	</a:t>
            </a:r>
            <a:r>
              <a:rPr lang="en-US" sz="2000" dirty="0" smtClean="0">
                <a:solidFill>
                  <a:srgbClr val="00B0F0"/>
                </a:solidFill>
              </a:rPr>
              <a:t>-- Set sign of result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	  	    </a:t>
            </a:r>
            <a:r>
              <a:rPr lang="en-US" sz="2000" dirty="0" smtClean="0"/>
              <a:t>when </a:t>
            </a:r>
            <a:r>
              <a:rPr lang="en-US" sz="2000" dirty="0" smtClean="0"/>
              <a:t>Out1  =&gt; State &lt;= Out2;	</a:t>
            </a:r>
            <a:r>
              <a:rPr lang="en-US" sz="2000" dirty="0" smtClean="0">
                <a:solidFill>
                  <a:srgbClr val="00B0F0"/>
                </a:solidFill>
              </a:rPr>
              <a:t>-- Output lower half of product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	  	    </a:t>
            </a:r>
            <a:r>
              <a:rPr lang="en-US" sz="2000" dirty="0" smtClean="0"/>
              <a:t>when </a:t>
            </a:r>
            <a:r>
              <a:rPr lang="en-US" sz="2000" dirty="0" smtClean="0"/>
              <a:t>Out2  =&gt; State &lt;= Halt;	</a:t>
            </a:r>
            <a:r>
              <a:rPr lang="en-US" sz="2000" dirty="0" smtClean="0">
                <a:solidFill>
                  <a:srgbClr val="00B0F0"/>
                </a:solidFill>
              </a:rPr>
              <a:t>-- Output upper half of product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		end case;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      end if;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 end process;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463257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64K x 8 Memory Example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library ieee;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use ieee.std_logic_1164.all;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use work.qsim_logic.all;	-- package with to_integer() func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40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entity memory8 is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 port (dbus: inout std_logic_vector(0 to 7);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         abus: in      std_logic_vector(0 to 15);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         ce:    in bit;		-- active low chip enable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         oe:    in bit;		-- active low output enable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         we:   in bit);		-- active low write enable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end memory8;</a:t>
            </a:r>
          </a:p>
        </p:txBody>
      </p:sp>
    </p:spTree>
    <p:extLst>
      <p:ext uri="{BB962C8B-B14F-4D97-AF65-F5344CB8AC3E}">
        <p14:creationId xmlns:p14="http://schemas.microsoft.com/office/powerpoint/2010/main" val="2651788343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64K x 8 Memory Example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smtClean="0"/>
              <a:t>architecture reglevel of memory8 is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smtClean="0"/>
              <a:t>begin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smtClean="0"/>
              <a:t>  process (ce,oe,we,abus,dbus)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smtClean="0"/>
              <a:t>       type mem is array(natural range &lt;&gt;) of std_logic_vector(0 to 7);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smtClean="0"/>
              <a:t>       variable M: mem(0 to 65535);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smtClean="0"/>
              <a:t>  begin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smtClean="0"/>
              <a:t>       if (ce='0') and (oe='0') then   		-- read enabled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smtClean="0"/>
              <a:t>             dbus &lt;= M(to_integer(abus));	-- drive the bus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smtClean="0"/>
              <a:t>       elsif (ce='0') and (we='0') then   		-- write enabled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smtClean="0"/>
              <a:t>             dbus &lt;= "ZZZZZZZZ";		-- disable drivers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smtClean="0"/>
              <a:t>             M(to_integer(abus)) := dbus;	-- write to M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smtClean="0"/>
              <a:t>    else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smtClean="0"/>
              <a:t>             dbus &lt;= "ZZZZZZZZ";		--disable drivers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smtClean="0"/>
              <a:t>    end if;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smtClean="0"/>
              <a:t>  end process;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smtClean="0"/>
              <a:t>end;</a:t>
            </a:r>
          </a:p>
        </p:txBody>
      </p:sp>
    </p:spTree>
    <p:extLst>
      <p:ext uri="{BB962C8B-B14F-4D97-AF65-F5344CB8AC3E}">
        <p14:creationId xmlns:p14="http://schemas.microsoft.com/office/powerpoint/2010/main" val="1663721341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Unconstrained Bit Vectors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r>
              <a:rPr lang="en-US" sz="2800" dirty="0" smtClean="0"/>
              <a:t>Allows a generic component with different sizes:</a:t>
            </a:r>
          </a:p>
          <a:p>
            <a:pPr lvl="3">
              <a:buFontTx/>
              <a:buNone/>
            </a:pPr>
            <a:r>
              <a:rPr lang="en-US" dirty="0" smtClean="0"/>
              <a:t>	</a:t>
            </a:r>
            <a:r>
              <a:rPr lang="en-US" sz="2400" dirty="0" smtClean="0"/>
              <a:t>entity mux is</a:t>
            </a:r>
          </a:p>
          <a:p>
            <a:pPr lvl="3">
              <a:buFontTx/>
              <a:buNone/>
            </a:pPr>
            <a:r>
              <a:rPr lang="en-US" sz="2400" dirty="0" smtClean="0"/>
              <a:t>		port (</a:t>
            </a:r>
            <a:r>
              <a:rPr lang="en-US" sz="2400" dirty="0" err="1" smtClean="0">
                <a:solidFill>
                  <a:srgbClr val="C00000"/>
                </a:solidFill>
              </a:rPr>
              <a:t>a,b</a:t>
            </a:r>
            <a:r>
              <a:rPr lang="en-US" sz="2400" dirty="0" smtClean="0">
                <a:solidFill>
                  <a:srgbClr val="C00000"/>
                </a:solidFill>
              </a:rPr>
              <a:t>: in </a:t>
            </a:r>
            <a:r>
              <a:rPr lang="en-US" sz="2400" dirty="0" err="1" smtClean="0">
                <a:solidFill>
                  <a:srgbClr val="C00000"/>
                </a:solidFill>
              </a:rPr>
              <a:t>bit_vector</a:t>
            </a:r>
            <a:r>
              <a:rPr lang="en-US" sz="2400" dirty="0" smtClean="0">
                <a:solidFill>
                  <a:srgbClr val="C00000"/>
                </a:solidFill>
              </a:rPr>
              <a:t>;  -- unconstrained</a:t>
            </a:r>
          </a:p>
          <a:p>
            <a:pPr lvl="3">
              <a:buFontTx/>
              <a:buNone/>
            </a:pPr>
            <a:r>
              <a:rPr lang="en-US" sz="2400" dirty="0" smtClean="0">
                <a:solidFill>
                  <a:srgbClr val="C00000"/>
                </a:solidFill>
              </a:rPr>
              <a:t>			c: out </a:t>
            </a:r>
            <a:r>
              <a:rPr lang="en-US" sz="2400" dirty="0" err="1" smtClean="0">
                <a:solidFill>
                  <a:srgbClr val="C00000"/>
                </a:solidFill>
              </a:rPr>
              <a:t>bit_vector</a:t>
            </a:r>
            <a:r>
              <a:rPr lang="en-US" sz="2400" dirty="0" smtClean="0">
                <a:solidFill>
                  <a:srgbClr val="C00000"/>
                </a:solidFill>
              </a:rPr>
              <a:t>;</a:t>
            </a:r>
          </a:p>
          <a:p>
            <a:pPr lvl="3">
              <a:buFontTx/>
              <a:buNone/>
            </a:pPr>
            <a:r>
              <a:rPr lang="en-US" sz="2400" dirty="0" smtClean="0"/>
              <a:t>			s: in bit );</a:t>
            </a:r>
          </a:p>
          <a:p>
            <a:pPr lvl="3">
              <a:buFontTx/>
              <a:buNone/>
            </a:pPr>
            <a:r>
              <a:rPr lang="en-US" sz="2400" dirty="0" smtClean="0"/>
              <a:t>   end mux;</a:t>
            </a:r>
          </a:p>
          <a:p>
            <a:pPr lvl="3">
              <a:buFontTx/>
              <a:buNone/>
            </a:pPr>
            <a:r>
              <a:rPr lang="en-US" sz="2400" dirty="0" smtClean="0"/>
              <a:t>	architecture x of mux is</a:t>
            </a:r>
          </a:p>
          <a:p>
            <a:pPr lvl="3">
              <a:buFontTx/>
              <a:buNone/>
            </a:pPr>
            <a:r>
              <a:rPr lang="en-US" sz="2400" dirty="0" smtClean="0"/>
              <a:t>	begin</a:t>
            </a:r>
          </a:p>
          <a:p>
            <a:pPr lvl="3">
              <a:buFontTx/>
              <a:buNone/>
            </a:pPr>
            <a:r>
              <a:rPr lang="en-US" sz="2400" dirty="0" smtClean="0"/>
              <a:t>		c &lt;= a when (s=‘0’) else b;</a:t>
            </a:r>
          </a:p>
          <a:p>
            <a:pPr lvl="3">
              <a:buFontTx/>
              <a:buNone/>
            </a:pPr>
            <a:r>
              <a:rPr lang="en-US" sz="2400" dirty="0" smtClean="0"/>
              <a:t>	end;</a:t>
            </a:r>
          </a:p>
        </p:txBody>
      </p:sp>
    </p:spTree>
    <p:extLst>
      <p:ext uri="{BB962C8B-B14F-4D97-AF65-F5344CB8AC3E}">
        <p14:creationId xmlns:p14="http://schemas.microsoft.com/office/powerpoint/2010/main" val="3258991744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Unconstrained Bit Vectors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Vector constrained when instantiated: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/>
              <a:t>		signal s1,s2: bit;</a:t>
            </a:r>
          </a:p>
          <a:p>
            <a:pPr lvl="2">
              <a:lnSpc>
                <a:spcPct val="90000"/>
              </a:lnSpc>
              <a:buFont typeface="Wingdings" pitchFamily="2" charset="2"/>
              <a:buNone/>
            </a:pPr>
            <a:r>
              <a:rPr lang="en-US" sz="1800" dirty="0" smtClean="0"/>
              <a:t>	</a:t>
            </a:r>
            <a:r>
              <a:rPr lang="en-US" dirty="0" smtClean="0"/>
              <a:t>signal a5,b5,c5: </a:t>
            </a:r>
            <a:r>
              <a:rPr lang="en-US" dirty="0" err="1" smtClean="0"/>
              <a:t>bit_vector</a:t>
            </a:r>
            <a:r>
              <a:rPr lang="en-US" dirty="0" smtClean="0"/>
              <a:t> (0 to 4);</a:t>
            </a:r>
          </a:p>
          <a:p>
            <a:pPr lvl="2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	signal a32,b32,c32: </a:t>
            </a:r>
            <a:r>
              <a:rPr lang="en-US" dirty="0" err="1" smtClean="0"/>
              <a:t>bit_vector</a:t>
            </a:r>
            <a:r>
              <a:rPr lang="en-US" dirty="0" smtClean="0"/>
              <a:t> (0 to 31);</a:t>
            </a:r>
          </a:p>
          <a:p>
            <a:pPr lvl="2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	component mux </a:t>
            </a:r>
          </a:p>
          <a:p>
            <a:pPr lvl="2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		port (</a:t>
            </a:r>
            <a:r>
              <a:rPr lang="en-US" dirty="0" err="1" smtClean="0"/>
              <a:t>a,b</a:t>
            </a:r>
            <a:r>
              <a:rPr lang="en-US" dirty="0" smtClean="0"/>
              <a:t>: in </a:t>
            </a:r>
            <a:r>
              <a:rPr lang="en-US" dirty="0" err="1" smtClean="0"/>
              <a:t>bit_vector</a:t>
            </a:r>
            <a:r>
              <a:rPr lang="en-US" dirty="0" smtClean="0"/>
              <a:t>;  </a:t>
            </a:r>
            <a:r>
              <a:rPr lang="en-US" dirty="0" smtClean="0">
                <a:solidFill>
                  <a:srgbClr val="C00000"/>
                </a:solidFill>
              </a:rPr>
              <a:t>-- unconstrained</a:t>
            </a:r>
          </a:p>
          <a:p>
            <a:pPr lvl="2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			c: out </a:t>
            </a:r>
            <a:r>
              <a:rPr lang="en-US" dirty="0" err="1" smtClean="0"/>
              <a:t>bit_vector</a:t>
            </a:r>
            <a:r>
              <a:rPr lang="en-US" dirty="0" smtClean="0"/>
              <a:t>;</a:t>
            </a:r>
          </a:p>
          <a:p>
            <a:pPr lvl="2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			s: in bit );</a:t>
            </a:r>
          </a:p>
          <a:p>
            <a:pPr lvl="2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   end component;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dirty="0" smtClean="0"/>
              <a:t>begin</a:t>
            </a:r>
          </a:p>
          <a:p>
            <a:pPr lvl="2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M5:   mux port map (a5,b5,c5,s1);       </a:t>
            </a:r>
            <a:r>
              <a:rPr lang="en-US" dirty="0" smtClean="0">
                <a:solidFill>
                  <a:srgbClr val="C00000"/>
                </a:solidFill>
              </a:rPr>
              <a:t>-- 5-bit mux</a:t>
            </a:r>
          </a:p>
          <a:p>
            <a:pPr lvl="2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M32: mux port map (a32,b32,c32,s2); </a:t>
            </a:r>
            <a:r>
              <a:rPr lang="en-US" dirty="0" smtClean="0">
                <a:solidFill>
                  <a:srgbClr val="C00000"/>
                </a:solidFill>
              </a:rPr>
              <a:t>-- 32-bit mux</a:t>
            </a:r>
          </a:p>
        </p:txBody>
      </p:sp>
    </p:spTree>
    <p:extLst>
      <p:ext uri="{BB962C8B-B14F-4D97-AF65-F5344CB8AC3E}">
        <p14:creationId xmlns:p14="http://schemas.microsoft.com/office/powerpoint/2010/main" val="41359074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Anatomy of a VHDL model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/>
            <a:r>
              <a:rPr lang="en-US" smtClean="0"/>
              <a:t>“Entity” describes the </a:t>
            </a:r>
            <a:r>
              <a:rPr lang="en-US" smtClean="0">
                <a:solidFill>
                  <a:srgbClr val="C00000"/>
                </a:solidFill>
              </a:rPr>
              <a:t>external</a:t>
            </a:r>
            <a:r>
              <a:rPr lang="en-US" smtClean="0"/>
              <a:t> view of a component</a:t>
            </a:r>
          </a:p>
          <a:p>
            <a:pPr eaLnBrk="1" hangingPunct="1"/>
            <a:r>
              <a:rPr lang="en-US" smtClean="0"/>
              <a:t>“Architecture” describes the </a:t>
            </a:r>
            <a:r>
              <a:rPr lang="en-US" smtClean="0">
                <a:solidFill>
                  <a:srgbClr val="C00000"/>
                </a:solidFill>
              </a:rPr>
              <a:t>internal</a:t>
            </a:r>
            <a:r>
              <a:rPr lang="en-US" smtClean="0"/>
              <a:t> behavior and/or structure of the component</a:t>
            </a:r>
          </a:p>
          <a:p>
            <a:pPr eaLnBrk="1" hangingPunct="1"/>
            <a:r>
              <a:rPr lang="en-US" sz="2800" smtClean="0"/>
              <a:t>Example: </a:t>
            </a:r>
            <a:endParaRPr lang="en-US" sz="2800" b="1" smtClean="0"/>
          </a:p>
          <a:p>
            <a:pPr eaLnBrk="1" hangingPunct="1">
              <a:buFont typeface="Wingdings" pitchFamily="2" charset="2"/>
              <a:buNone/>
            </a:pPr>
            <a:r>
              <a:rPr lang="en-US" sz="2800" b="1" smtClean="0"/>
              <a:t>   1-bit full adder</a:t>
            </a:r>
          </a:p>
        </p:txBody>
      </p:sp>
      <p:sp>
        <p:nvSpPr>
          <p:cNvPr id="14340" name="Rectangle 11"/>
          <p:cNvSpPr>
            <a:spLocks noChangeArrowheads="1"/>
          </p:cNvSpPr>
          <p:nvPr/>
        </p:nvSpPr>
        <p:spPr bwMode="auto">
          <a:xfrm>
            <a:off x="4953000" y="3276600"/>
            <a:ext cx="2209800" cy="2362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latin typeface="Arial" charset="0"/>
              </a:rPr>
              <a:t>A</a:t>
            </a:r>
          </a:p>
          <a:p>
            <a:endParaRPr lang="en-US">
              <a:latin typeface="Arial" charset="0"/>
            </a:endParaRPr>
          </a:p>
          <a:p>
            <a:r>
              <a:rPr lang="en-US">
                <a:latin typeface="Arial" charset="0"/>
              </a:rPr>
              <a:t>B</a:t>
            </a:r>
          </a:p>
          <a:p>
            <a:endParaRPr lang="en-US">
              <a:latin typeface="Arial" charset="0"/>
            </a:endParaRPr>
          </a:p>
          <a:p>
            <a:r>
              <a:rPr lang="en-US">
                <a:latin typeface="Arial" charset="0"/>
              </a:rPr>
              <a:t>Cin</a:t>
            </a:r>
          </a:p>
        </p:txBody>
      </p:sp>
      <p:sp>
        <p:nvSpPr>
          <p:cNvPr id="14341" name="Line 12"/>
          <p:cNvSpPr>
            <a:spLocks noChangeShapeType="1"/>
          </p:cNvSpPr>
          <p:nvPr/>
        </p:nvSpPr>
        <p:spPr bwMode="auto">
          <a:xfrm>
            <a:off x="4038600" y="38862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42" name="Line 13"/>
          <p:cNvSpPr>
            <a:spLocks noChangeShapeType="1"/>
          </p:cNvSpPr>
          <p:nvPr/>
        </p:nvSpPr>
        <p:spPr bwMode="auto">
          <a:xfrm>
            <a:off x="4038600" y="44196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43" name="Line 14"/>
          <p:cNvSpPr>
            <a:spLocks noChangeShapeType="1"/>
          </p:cNvSpPr>
          <p:nvPr/>
        </p:nvSpPr>
        <p:spPr bwMode="auto">
          <a:xfrm>
            <a:off x="4038600" y="49530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44" name="Line 15"/>
          <p:cNvSpPr>
            <a:spLocks noChangeShapeType="1"/>
          </p:cNvSpPr>
          <p:nvPr/>
        </p:nvSpPr>
        <p:spPr bwMode="auto">
          <a:xfrm>
            <a:off x="7162800" y="40386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45" name="Line 16"/>
          <p:cNvSpPr>
            <a:spLocks noChangeShapeType="1"/>
          </p:cNvSpPr>
          <p:nvPr/>
        </p:nvSpPr>
        <p:spPr bwMode="auto">
          <a:xfrm>
            <a:off x="7162800" y="4876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46" name="Text Box 17"/>
          <p:cNvSpPr txBox="1">
            <a:spLocks noChangeArrowheads="1"/>
          </p:cNvSpPr>
          <p:nvPr/>
        </p:nvSpPr>
        <p:spPr bwMode="auto">
          <a:xfrm>
            <a:off x="6400800" y="3886200"/>
            <a:ext cx="6667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Sum</a:t>
            </a:r>
          </a:p>
          <a:p>
            <a:endParaRPr lang="en-US">
              <a:latin typeface="Arial" charset="0"/>
            </a:endParaRPr>
          </a:p>
          <a:p>
            <a:endParaRPr lang="en-US">
              <a:latin typeface="Arial" charset="0"/>
            </a:endParaRPr>
          </a:p>
          <a:p>
            <a:r>
              <a:rPr lang="en-US">
                <a:latin typeface="Arial" charset="0"/>
              </a:rPr>
              <a:t>Cout</a:t>
            </a:r>
          </a:p>
        </p:txBody>
      </p:sp>
      <p:sp>
        <p:nvSpPr>
          <p:cNvPr id="14347" name="Text Box 18"/>
          <p:cNvSpPr txBox="1">
            <a:spLocks noChangeArrowheads="1"/>
          </p:cNvSpPr>
          <p:nvPr/>
        </p:nvSpPr>
        <p:spPr bwMode="auto">
          <a:xfrm>
            <a:off x="5410200" y="3429000"/>
            <a:ext cx="1225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Arial" charset="0"/>
              </a:rPr>
              <a:t>Full Adder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Example: 1-Bit Full Adder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entity full_add1 is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   port (			</a:t>
            </a:r>
            <a:r>
              <a:rPr lang="en-US" dirty="0" smtClean="0">
                <a:solidFill>
                  <a:srgbClr val="00B0F0"/>
                </a:solidFill>
              </a:rPr>
              <a:t>-- I/O ports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		    a:       in   bit;	</a:t>
            </a:r>
            <a:r>
              <a:rPr lang="en-US" dirty="0" smtClean="0">
                <a:solidFill>
                  <a:srgbClr val="00B0F0"/>
                </a:solidFill>
              </a:rPr>
              <a:t>-- addend input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		    b:       in   bit;	</a:t>
            </a:r>
            <a:r>
              <a:rPr lang="en-US" dirty="0" smtClean="0">
                <a:solidFill>
                  <a:srgbClr val="00B0F0"/>
                </a:solidFill>
              </a:rPr>
              <a:t>-- </a:t>
            </a:r>
            <a:r>
              <a:rPr lang="en-US" dirty="0" err="1" smtClean="0">
                <a:solidFill>
                  <a:srgbClr val="00B0F0"/>
                </a:solidFill>
              </a:rPr>
              <a:t>augend</a:t>
            </a:r>
            <a:r>
              <a:rPr lang="en-US" dirty="0" smtClean="0">
                <a:solidFill>
                  <a:srgbClr val="00B0F0"/>
                </a:solidFill>
              </a:rPr>
              <a:t> input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		    </a:t>
            </a:r>
            <a:r>
              <a:rPr lang="en-US" dirty="0" err="1" smtClean="0"/>
              <a:t>cin</a:t>
            </a:r>
            <a:r>
              <a:rPr lang="en-US" dirty="0" smtClean="0"/>
              <a:t>:     in   bit;	</a:t>
            </a:r>
            <a:r>
              <a:rPr lang="en-US" dirty="0" smtClean="0">
                <a:solidFill>
                  <a:srgbClr val="00B0F0"/>
                </a:solidFill>
              </a:rPr>
              <a:t>-- carry input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		    sum:   out bit;	</a:t>
            </a:r>
            <a:r>
              <a:rPr lang="en-US" dirty="0" smtClean="0">
                <a:solidFill>
                  <a:srgbClr val="00B0F0"/>
                </a:solidFill>
              </a:rPr>
              <a:t>-- sum output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		    </a:t>
            </a:r>
            <a:r>
              <a:rPr lang="en-US" dirty="0" err="1" smtClean="0"/>
              <a:t>cout</a:t>
            </a:r>
            <a:r>
              <a:rPr lang="en-US" dirty="0" smtClean="0"/>
              <a:t>:   out bit);	</a:t>
            </a:r>
            <a:r>
              <a:rPr lang="en-US" dirty="0" smtClean="0">
                <a:solidFill>
                  <a:srgbClr val="00B0F0"/>
                </a:solidFill>
              </a:rPr>
              <a:t>-- carry output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end full_add1 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34000" y="4724400"/>
            <a:ext cx="32576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Comments follow double-dash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rot="16200000" flipV="1">
            <a:off x="5257800" y="4419600"/>
            <a:ext cx="457200" cy="152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581400" y="5105400"/>
            <a:ext cx="1593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Type of signal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rot="16200000" flipV="1">
            <a:off x="3238500" y="4533900"/>
            <a:ext cx="838200" cy="3048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16200000" flipV="1">
            <a:off x="2514600" y="4648200"/>
            <a:ext cx="1447800" cy="533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429000" y="5715000"/>
            <a:ext cx="25607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Signal direction (mode)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rot="5400000" flipH="1" flipV="1">
            <a:off x="1028700" y="4762500"/>
            <a:ext cx="1524000" cy="381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14400" y="5715000"/>
            <a:ext cx="1435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Signal name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6" name="Right Brace 15"/>
          <p:cNvSpPr/>
          <p:nvPr/>
        </p:nvSpPr>
        <p:spPr>
          <a:xfrm>
            <a:off x="6324600" y="2209800"/>
            <a:ext cx="457200" cy="1981200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858000" y="2819400"/>
            <a:ext cx="14310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I/O Port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Declarations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gin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Origin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5557</TotalTime>
  <Words>2274</Words>
  <Application>Microsoft Office PowerPoint</Application>
  <PresentationFormat>On-screen Show (4:3)</PresentationFormat>
  <Paragraphs>1084</Paragraphs>
  <Slides>75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75</vt:i4>
      </vt:variant>
    </vt:vector>
  </HeadingPairs>
  <TitlesOfParts>
    <vt:vector size="76" baseType="lpstr">
      <vt:lpstr>Origin</vt:lpstr>
      <vt:lpstr>Modeling &amp; Simulating ASIC Designs with VHDL</vt:lpstr>
      <vt:lpstr> Digital ASIC Design Flow</vt:lpstr>
      <vt:lpstr>ASIC CAD tools available in ECE</vt:lpstr>
      <vt:lpstr>Questa ADMS Analog, Digital, Mixed-Signal Simulation</vt:lpstr>
      <vt:lpstr>Hardware Description Languages</vt:lpstr>
      <vt:lpstr>Other VHDL Standards</vt:lpstr>
      <vt:lpstr>HDLs in Digital System Design</vt:lpstr>
      <vt:lpstr>Anatomy of a VHDL model</vt:lpstr>
      <vt:lpstr>Example: 1-Bit Full Adder</vt:lpstr>
      <vt:lpstr>Port Format:   name:  direction data_type;</vt:lpstr>
      <vt:lpstr>PowerPoint Presentation</vt:lpstr>
      <vt:lpstr>8-bit adder - entity</vt:lpstr>
      <vt:lpstr>Built-in Data Types</vt:lpstr>
      <vt:lpstr>IEEE std_logic_1164 package</vt:lpstr>
      <vt:lpstr>VHDL “Package”</vt:lpstr>
      <vt:lpstr>Bus resolution</vt:lpstr>
      <vt:lpstr>Bus resolution function</vt:lpstr>
      <vt:lpstr>Example: 1-Bit Full Adder</vt:lpstr>
      <vt:lpstr>Example: 8-bit full adder</vt:lpstr>
      <vt:lpstr>User-Defined Data Types</vt:lpstr>
      <vt:lpstr>Miscellaneous – for register transfer design</vt:lpstr>
      <vt:lpstr>Architecture defines function/structure</vt:lpstr>
      <vt:lpstr>Behavioral architecture example  (no circuit structure specified)</vt:lpstr>
      <vt:lpstr>Example using an internal signal</vt:lpstr>
      <vt:lpstr>VHDL Signals and Simulation</vt:lpstr>
      <vt:lpstr>Signal assignment statement</vt:lpstr>
      <vt:lpstr>Concurrent Statements and  Event-Driven Simulation</vt:lpstr>
      <vt:lpstr>Event-Driven Simulation Example</vt:lpstr>
      <vt:lpstr>Structural architecture example (no behavior specified)</vt:lpstr>
      <vt:lpstr>Example: adder behavioral model</vt:lpstr>
      <vt:lpstr>Example: D flip-flop</vt:lpstr>
      <vt:lpstr>7474 D flip-flop equations</vt:lpstr>
      <vt:lpstr>4-bit Register (Structural Model) </vt:lpstr>
      <vt:lpstr>Register Structure</vt:lpstr>
      <vt:lpstr>Register Structure (short cut – “generate” statement)</vt:lpstr>
      <vt:lpstr>Conditional Signal Assignment</vt:lpstr>
      <vt:lpstr>32-bit-wide 4-to-1 multiplexer</vt:lpstr>
      <vt:lpstr>Conditional Signal Assignment – Alternate Format</vt:lpstr>
      <vt:lpstr>Tristate buffer example (incorrect)</vt:lpstr>
      <vt:lpstr>Tristate buffer example (correct)</vt:lpstr>
      <vt:lpstr>Tristate bus buffer example</vt:lpstr>
      <vt:lpstr>VHDL “Process” Construct</vt:lpstr>
      <vt:lpstr>Process Format</vt:lpstr>
      <vt:lpstr>Using a “process” to model sequential behavior</vt:lpstr>
      <vt:lpstr>Alternative to sensitivity list</vt:lpstr>
      <vt:lpstr>D latch vs. D flip-flop</vt:lpstr>
      <vt:lpstr>Defining a “register” for an RTL model (not gate-level)</vt:lpstr>
      <vt:lpstr>Synchronous vs. Asynchronous  Flip-Flop Inputs</vt:lpstr>
      <vt:lpstr>Using a “variable” to describe sequential behavior within a process</vt:lpstr>
      <vt:lpstr>Modeling Finite State Machines (Synchronous Sequential Circuits)</vt:lpstr>
      <vt:lpstr>Synchronous Sequential Circuit Model</vt:lpstr>
      <vt:lpstr>Synchronous Sequential Circuit (FSM) Example</vt:lpstr>
      <vt:lpstr>FSM Example – entity definition</vt:lpstr>
      <vt:lpstr>FSM Example - behavioral model</vt:lpstr>
      <vt:lpstr>FSM Example - continued</vt:lpstr>
      <vt:lpstr>FSM Example (continued)</vt:lpstr>
      <vt:lpstr>Alternative Format for Output and Next State Functions</vt:lpstr>
      <vt:lpstr>System Example: 8x8 multiplier</vt:lpstr>
      <vt:lpstr>Multiply Algorithm</vt:lpstr>
      <vt:lpstr>Multiplier – Top Level</vt:lpstr>
      <vt:lpstr>Multiplier – Top Level (continued)</vt:lpstr>
      <vt:lpstr>Multiplicand Register (mreg)</vt:lpstr>
      <vt:lpstr>Accumulator Register (areg)</vt:lpstr>
      <vt:lpstr>Accumulator Register (areg)</vt:lpstr>
      <vt:lpstr>Multiplier/Product Register (Qreg)</vt:lpstr>
      <vt:lpstr>Multiplier/Product Register (Qreg)</vt:lpstr>
      <vt:lpstr>8-bit adder (behavioral)</vt:lpstr>
      <vt:lpstr>Multiplier Controller</vt:lpstr>
      <vt:lpstr>Multiplier Controller - Architecture</vt:lpstr>
      <vt:lpstr>Controller – State transition process</vt:lpstr>
      <vt:lpstr>Controller – State transition process (continued)</vt:lpstr>
      <vt:lpstr>64K x 8 Memory Example</vt:lpstr>
      <vt:lpstr>64K x 8 Memory Example</vt:lpstr>
      <vt:lpstr>Unconstrained Bit Vectors</vt:lpstr>
      <vt:lpstr>Unconstrained Bit Vectors</vt:lpstr>
    </vt:vector>
  </TitlesOfParts>
  <Company>College of Engineering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Victor P. Nelson</dc:creator>
  <cp:lastModifiedBy>Victor P. Nelson</cp:lastModifiedBy>
  <cp:revision>60</cp:revision>
  <dcterms:created xsi:type="dcterms:W3CDTF">2004-08-23T21:55:12Z</dcterms:created>
  <dcterms:modified xsi:type="dcterms:W3CDTF">2012-01-09T16:32:11Z</dcterms:modified>
</cp:coreProperties>
</file>